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5" r:id="rId1"/>
    <p:sldMasterId id="2147483746" r:id="rId2"/>
  </p:sldMasterIdLst>
  <p:notesMasterIdLst>
    <p:notesMasterId r:id="rId48"/>
  </p:notesMasterIdLst>
  <p:handoutMasterIdLst>
    <p:handoutMasterId r:id="rId49"/>
  </p:handoutMasterIdLst>
  <p:sldIdLst>
    <p:sldId id="312" r:id="rId3"/>
    <p:sldId id="286" r:id="rId4"/>
    <p:sldId id="305" r:id="rId5"/>
    <p:sldId id="350" r:id="rId6"/>
    <p:sldId id="311" r:id="rId7"/>
    <p:sldId id="362" r:id="rId8"/>
    <p:sldId id="363" r:id="rId9"/>
    <p:sldId id="318" r:id="rId10"/>
    <p:sldId id="319" r:id="rId11"/>
    <p:sldId id="336" r:id="rId12"/>
    <p:sldId id="337" r:id="rId13"/>
    <p:sldId id="348" r:id="rId14"/>
    <p:sldId id="349" r:id="rId15"/>
    <p:sldId id="359" r:id="rId16"/>
    <p:sldId id="338" r:id="rId17"/>
    <p:sldId id="354" r:id="rId18"/>
    <p:sldId id="339" r:id="rId19"/>
    <p:sldId id="351" r:id="rId20"/>
    <p:sldId id="352" r:id="rId21"/>
    <p:sldId id="343" r:id="rId22"/>
    <p:sldId id="353" r:id="rId23"/>
    <p:sldId id="340" r:id="rId24"/>
    <p:sldId id="341" r:id="rId25"/>
    <p:sldId id="342" r:id="rId26"/>
    <p:sldId id="347" r:id="rId27"/>
    <p:sldId id="345" r:id="rId28"/>
    <p:sldId id="346" r:id="rId29"/>
    <p:sldId id="320" r:id="rId30"/>
    <p:sldId id="334" r:id="rId31"/>
    <p:sldId id="333" r:id="rId32"/>
    <p:sldId id="316" r:id="rId33"/>
    <p:sldId id="317" r:id="rId34"/>
    <p:sldId id="325" r:id="rId35"/>
    <p:sldId id="326" r:id="rId36"/>
    <p:sldId id="327" r:id="rId37"/>
    <p:sldId id="328" r:id="rId38"/>
    <p:sldId id="329" r:id="rId39"/>
    <p:sldId id="360" r:id="rId40"/>
    <p:sldId id="364" r:id="rId41"/>
    <p:sldId id="355" r:id="rId42"/>
    <p:sldId id="356" r:id="rId43"/>
    <p:sldId id="357" r:id="rId44"/>
    <p:sldId id="358" r:id="rId45"/>
    <p:sldId id="361" r:id="rId46"/>
    <p:sldId id="365" r:id="rId47"/>
  </p:sldIdLst>
  <p:sldSz cx="9144000" cy="6858000" type="screen4x3"/>
  <p:notesSz cx="6794500" cy="9906000"/>
  <p:defaultTextStyle>
    <a:defPPr>
      <a:defRPr lang="en-GB"/>
    </a:defPPr>
    <a:lvl1pPr algn="l" defTabSz="449263" rtl="0" fontAlgn="base">
      <a:spcBef>
        <a:spcPct val="0"/>
      </a:spcBef>
      <a:spcAft>
        <a:spcPct val="0"/>
      </a:spcAft>
      <a:defRPr kern="1200">
        <a:solidFill>
          <a:schemeClr val="tx1"/>
        </a:solidFill>
        <a:latin typeface="Arial" charset="0"/>
        <a:ea typeface="+mn-ea"/>
        <a:cs typeface="+mn-cs"/>
      </a:defRPr>
    </a:lvl1pPr>
    <a:lvl2pPr marL="457200" algn="l" defTabSz="449263" rtl="0" fontAlgn="base">
      <a:spcBef>
        <a:spcPct val="0"/>
      </a:spcBef>
      <a:spcAft>
        <a:spcPct val="0"/>
      </a:spcAft>
      <a:defRPr kern="1200">
        <a:solidFill>
          <a:schemeClr val="tx1"/>
        </a:solidFill>
        <a:latin typeface="Arial" charset="0"/>
        <a:ea typeface="+mn-ea"/>
        <a:cs typeface="+mn-cs"/>
      </a:defRPr>
    </a:lvl2pPr>
    <a:lvl3pPr marL="914400" algn="l" defTabSz="449263" rtl="0" fontAlgn="base">
      <a:spcBef>
        <a:spcPct val="0"/>
      </a:spcBef>
      <a:spcAft>
        <a:spcPct val="0"/>
      </a:spcAft>
      <a:defRPr kern="1200">
        <a:solidFill>
          <a:schemeClr val="tx1"/>
        </a:solidFill>
        <a:latin typeface="Arial" charset="0"/>
        <a:ea typeface="+mn-ea"/>
        <a:cs typeface="+mn-cs"/>
      </a:defRPr>
    </a:lvl3pPr>
    <a:lvl4pPr marL="1371600" algn="l" defTabSz="449263" rtl="0" fontAlgn="base">
      <a:spcBef>
        <a:spcPct val="0"/>
      </a:spcBef>
      <a:spcAft>
        <a:spcPct val="0"/>
      </a:spcAft>
      <a:defRPr kern="1200">
        <a:solidFill>
          <a:schemeClr val="tx1"/>
        </a:solidFill>
        <a:latin typeface="Arial" charset="0"/>
        <a:ea typeface="+mn-ea"/>
        <a:cs typeface="+mn-cs"/>
      </a:defRPr>
    </a:lvl4pPr>
    <a:lvl5pPr marL="1828800" algn="l" defTabSz="44926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59" autoAdjust="0"/>
    <p:restoredTop sz="94656" autoAdjust="0"/>
  </p:normalViewPr>
  <p:slideViewPr>
    <p:cSldViewPr>
      <p:cViewPr>
        <p:scale>
          <a:sx n="86" d="100"/>
          <a:sy n="86" d="100"/>
        </p:scale>
        <p:origin x="-24" y="-47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barChart>
        <c:barDir val="bar"/>
        <c:grouping val="clustered"/>
        <c:ser>
          <c:idx val="0"/>
          <c:order val="0"/>
          <c:tx>
            <c:strRef>
              <c:f>Tabelle1!$B$1</c:f>
              <c:strCache>
                <c:ptCount val="1"/>
                <c:pt idx="0">
                  <c:v>Datenreihe 1</c:v>
                </c:pt>
              </c:strCache>
            </c:strRef>
          </c:tx>
          <c:dLbls>
            <c:txPr>
              <a:bodyPr/>
              <a:lstStyle/>
              <a:p>
                <a:pPr>
                  <a:defRPr lang="de-AT"/>
                </a:pPr>
                <a:endParaRPr lang="de-DE"/>
              </a:p>
            </c:txPr>
            <c:showVal val="1"/>
          </c:dLbls>
          <c:cat>
            <c:strRef>
              <c:f>Tabelle1!$A$2:$A$6</c:f>
              <c:strCache>
                <c:ptCount val="5"/>
                <c:pt idx="0">
                  <c:v>Technische B.</c:v>
                </c:pt>
                <c:pt idx="1">
                  <c:v>Kommunikationsbarrieren</c:v>
                </c:pt>
                <c:pt idx="2">
                  <c:v>Kommunikationstechnische B.</c:v>
                </c:pt>
                <c:pt idx="3">
                  <c:v>Bauliche B.</c:v>
                </c:pt>
                <c:pt idx="4">
                  <c:v>Sonstige B</c:v>
                </c:pt>
              </c:strCache>
            </c:strRef>
          </c:cat>
          <c:val>
            <c:numRef>
              <c:f>Tabelle1!$B$2:$B$6</c:f>
              <c:numCache>
                <c:formatCode>General</c:formatCode>
                <c:ptCount val="5"/>
                <c:pt idx="0">
                  <c:v>6.25</c:v>
                </c:pt>
                <c:pt idx="1">
                  <c:v>6.25</c:v>
                </c:pt>
                <c:pt idx="2">
                  <c:v>21.02</c:v>
                </c:pt>
                <c:pt idx="3">
                  <c:v>61.36</c:v>
                </c:pt>
                <c:pt idx="4">
                  <c:v>5.1099999999999985</c:v>
                </c:pt>
              </c:numCache>
            </c:numRef>
          </c:val>
        </c:ser>
        <c:axId val="103612800"/>
        <c:axId val="103614336"/>
      </c:barChart>
      <c:catAx>
        <c:axId val="103612800"/>
        <c:scaling>
          <c:orientation val="minMax"/>
        </c:scaling>
        <c:axPos val="l"/>
        <c:tickLblPos val="nextTo"/>
        <c:txPr>
          <a:bodyPr/>
          <a:lstStyle/>
          <a:p>
            <a:pPr>
              <a:defRPr lang="de-AT"/>
            </a:pPr>
            <a:endParaRPr lang="de-DE"/>
          </a:p>
        </c:txPr>
        <c:crossAx val="103614336"/>
        <c:crosses val="autoZero"/>
        <c:auto val="1"/>
        <c:lblAlgn val="ctr"/>
        <c:lblOffset val="100"/>
      </c:catAx>
      <c:valAx>
        <c:axId val="103614336"/>
        <c:scaling>
          <c:orientation val="minMax"/>
        </c:scaling>
        <c:axPos val="b"/>
        <c:majorGridlines/>
        <c:numFmt formatCode="General" sourceLinked="1"/>
        <c:tickLblPos val="nextTo"/>
        <c:txPr>
          <a:bodyPr/>
          <a:lstStyle/>
          <a:p>
            <a:pPr>
              <a:defRPr lang="de-AT"/>
            </a:pPr>
            <a:endParaRPr lang="de-DE"/>
          </a:p>
        </c:txPr>
        <c:crossAx val="103612800"/>
        <c:crosses val="autoZero"/>
        <c:crossBetween val="between"/>
      </c:valAx>
    </c:plotArea>
    <c:plotVisOnly val="1"/>
    <c:dispBlanksAs val="gap"/>
  </c:chart>
  <c:txPr>
    <a:bodyPr/>
    <a:lstStyle/>
    <a:p>
      <a:pPr>
        <a:defRPr sz="18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76000"/>
              </a:lnSpc>
              <a:buClr>
                <a:srgbClr val="000000"/>
              </a:buClr>
              <a:buSzPct val="100000"/>
              <a:buFont typeface="Arial" charset="0"/>
              <a:buNone/>
              <a:defRPr sz="1200">
                <a:solidFill>
                  <a:srgbClr val="000000"/>
                </a:solidFill>
              </a:defRPr>
            </a:lvl1pPr>
          </a:lstStyle>
          <a:p>
            <a:pPr>
              <a:defRPr/>
            </a:pPr>
            <a:endParaRPr lang="de-DE"/>
          </a:p>
        </p:txBody>
      </p:sp>
      <p:sp>
        <p:nvSpPr>
          <p:cNvPr id="37891"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76000"/>
              </a:lnSpc>
              <a:buClr>
                <a:srgbClr val="000000"/>
              </a:buClr>
              <a:buSzPct val="100000"/>
              <a:buFont typeface="Arial" charset="0"/>
              <a:buNone/>
              <a:defRPr sz="1200">
                <a:solidFill>
                  <a:srgbClr val="000000"/>
                </a:solidFill>
              </a:defRPr>
            </a:lvl1pPr>
          </a:lstStyle>
          <a:p>
            <a:pPr>
              <a:defRPr/>
            </a:pPr>
            <a:endParaRPr lang="de-DE"/>
          </a:p>
        </p:txBody>
      </p:sp>
      <p:sp>
        <p:nvSpPr>
          <p:cNvPr id="37892"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76000"/>
              </a:lnSpc>
              <a:buClr>
                <a:srgbClr val="000000"/>
              </a:buClr>
              <a:buSzPct val="100000"/>
              <a:buFont typeface="Arial" charset="0"/>
              <a:buNone/>
              <a:defRPr sz="1200">
                <a:solidFill>
                  <a:srgbClr val="000000"/>
                </a:solidFill>
              </a:defRPr>
            </a:lvl1pPr>
          </a:lstStyle>
          <a:p>
            <a:pPr>
              <a:defRPr/>
            </a:pPr>
            <a:endParaRPr lang="de-DE"/>
          </a:p>
        </p:txBody>
      </p:sp>
      <p:sp>
        <p:nvSpPr>
          <p:cNvPr id="37893"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76000"/>
              </a:lnSpc>
              <a:buClr>
                <a:srgbClr val="000000"/>
              </a:buClr>
              <a:buSzPct val="100000"/>
              <a:buFont typeface="Arial" charset="0"/>
              <a:buNone/>
              <a:defRPr sz="1200">
                <a:solidFill>
                  <a:srgbClr val="000000"/>
                </a:solidFill>
              </a:defRPr>
            </a:lvl1pPr>
          </a:lstStyle>
          <a:p>
            <a:pPr>
              <a:defRPr/>
            </a:pPr>
            <a:fld id="{4D17C3DC-4DBC-4C94-8CC9-9A911024C4A9}" type="slidenum">
              <a:rPr lang="de-DE"/>
              <a:pPr>
                <a:defRPr/>
              </a:pPr>
              <a:t>‹Nr.›</a:t>
            </a:fld>
            <a:endParaRPr lang="de-DE"/>
          </a:p>
        </p:txBody>
      </p:sp>
    </p:spTree>
    <p:extLst>
      <p:ext uri="{BB962C8B-B14F-4D97-AF65-F5344CB8AC3E}">
        <p14:creationId xmlns="" xmlns:p14="http://schemas.microsoft.com/office/powerpoint/2010/main" val="115804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4500" cy="9906000"/>
          </a:xfrm>
          <a:prstGeom prst="roundRect">
            <a:avLst>
              <a:gd name="adj" fmla="val 23"/>
            </a:avLst>
          </a:prstGeom>
          <a:solidFill>
            <a:srgbClr val="FFFFFF"/>
          </a:solidFill>
          <a:ln w="9360">
            <a:noFill/>
            <a:miter lim="800000"/>
            <a:headEnd/>
            <a:tailEnd/>
          </a:ln>
          <a:effectLst/>
        </p:spPr>
        <p:txBody>
          <a:bodyPr wrap="none" anchor="ctr"/>
          <a:lstStyle/>
          <a:p>
            <a:pPr>
              <a:defRPr/>
            </a:pPr>
            <a:endParaRPr lang="de-AT"/>
          </a:p>
        </p:txBody>
      </p:sp>
      <p:sp>
        <p:nvSpPr>
          <p:cNvPr id="2050" name="AutoShape 2"/>
          <p:cNvSpPr>
            <a:spLocks noChangeArrowheads="1"/>
          </p:cNvSpPr>
          <p:nvPr/>
        </p:nvSpPr>
        <p:spPr bwMode="auto">
          <a:xfrm>
            <a:off x="0" y="0"/>
            <a:ext cx="6794500" cy="9906000"/>
          </a:xfrm>
          <a:prstGeom prst="roundRect">
            <a:avLst>
              <a:gd name="adj" fmla="val 23"/>
            </a:avLst>
          </a:prstGeom>
          <a:solidFill>
            <a:srgbClr val="FFFFFF"/>
          </a:solidFill>
          <a:ln w="9525">
            <a:noFill/>
            <a:round/>
            <a:headEnd/>
            <a:tailEnd/>
          </a:ln>
          <a:effectLst/>
        </p:spPr>
        <p:txBody>
          <a:bodyPr wrap="none" anchor="ctr"/>
          <a:lstStyle/>
          <a:p>
            <a:pPr>
              <a:defRPr/>
            </a:pPr>
            <a:endParaRPr lang="de-AT"/>
          </a:p>
        </p:txBody>
      </p:sp>
      <p:sp>
        <p:nvSpPr>
          <p:cNvPr id="2051" name="AutoShape 3"/>
          <p:cNvSpPr>
            <a:spLocks noChangeArrowheads="1"/>
          </p:cNvSpPr>
          <p:nvPr/>
        </p:nvSpPr>
        <p:spPr bwMode="auto">
          <a:xfrm>
            <a:off x="0" y="0"/>
            <a:ext cx="6794500" cy="9906000"/>
          </a:xfrm>
          <a:prstGeom prst="roundRect">
            <a:avLst>
              <a:gd name="adj" fmla="val 23"/>
            </a:avLst>
          </a:prstGeom>
          <a:solidFill>
            <a:srgbClr val="FFFFFF"/>
          </a:solidFill>
          <a:ln w="9525">
            <a:noFill/>
            <a:round/>
            <a:headEnd/>
            <a:tailEnd/>
          </a:ln>
          <a:effectLst/>
        </p:spPr>
        <p:txBody>
          <a:bodyPr wrap="none" anchor="ctr"/>
          <a:lstStyle/>
          <a:p>
            <a:pPr>
              <a:defRPr/>
            </a:pPr>
            <a:endParaRPr lang="de-AT"/>
          </a:p>
        </p:txBody>
      </p:sp>
      <p:sp>
        <p:nvSpPr>
          <p:cNvPr id="10245" name="Rectangle 4"/>
          <p:cNvSpPr>
            <a:spLocks noGrp="1" noRot="1" noChangeAspect="1" noChangeArrowheads="1"/>
          </p:cNvSpPr>
          <p:nvPr>
            <p:ph type="sldImg"/>
          </p:nvPr>
        </p:nvSpPr>
        <p:spPr bwMode="auto">
          <a:xfrm>
            <a:off x="919163" y="754063"/>
            <a:ext cx="4948237" cy="3711575"/>
          </a:xfrm>
          <a:prstGeom prst="rect">
            <a:avLst/>
          </a:prstGeom>
          <a:noFill/>
          <a:ln w="9525">
            <a:noFill/>
            <a:round/>
            <a:headEnd/>
            <a:tailEnd/>
          </a:ln>
        </p:spPr>
      </p:sp>
      <p:sp>
        <p:nvSpPr>
          <p:cNvPr id="2053" name="Rectangle 5"/>
          <p:cNvSpPr>
            <a:spLocks noGrp="1" noChangeArrowheads="1"/>
          </p:cNvSpPr>
          <p:nvPr>
            <p:ph type="body"/>
          </p:nvPr>
        </p:nvSpPr>
        <p:spPr bwMode="auto">
          <a:xfrm>
            <a:off x="679450" y="4705350"/>
            <a:ext cx="5429250" cy="4456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DE" noProof="0" smtClean="0"/>
          </a:p>
        </p:txBody>
      </p:sp>
      <p:sp>
        <p:nvSpPr>
          <p:cNvPr id="2054" name="Rectangle 6"/>
          <p:cNvSpPr>
            <a:spLocks noGrp="1" noChangeArrowheads="1"/>
          </p:cNvSpPr>
          <p:nvPr>
            <p:ph type="hdr"/>
          </p:nvPr>
        </p:nvSpPr>
        <p:spPr bwMode="auto">
          <a:xfrm>
            <a:off x="0" y="0"/>
            <a:ext cx="2943225" cy="4937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380000"/>
                </a:solidFill>
              </a:defRPr>
            </a:lvl1pPr>
          </a:lstStyle>
          <a:p>
            <a:pPr>
              <a:defRPr/>
            </a:pPr>
            <a:endParaRPr lang="en-GB"/>
          </a:p>
        </p:txBody>
      </p:sp>
      <p:sp>
        <p:nvSpPr>
          <p:cNvPr id="2055" name="Rectangle 7"/>
          <p:cNvSpPr>
            <a:spLocks noGrp="1" noChangeArrowheads="1"/>
          </p:cNvSpPr>
          <p:nvPr>
            <p:ph type="dt"/>
          </p:nvPr>
        </p:nvSpPr>
        <p:spPr bwMode="auto">
          <a:xfrm>
            <a:off x="3844925" y="0"/>
            <a:ext cx="2943225" cy="4937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380000"/>
                </a:solidFill>
              </a:defRPr>
            </a:lvl1pPr>
          </a:lstStyle>
          <a:p>
            <a:pPr>
              <a:defRPr/>
            </a:pPr>
            <a:endParaRPr lang="en-GB"/>
          </a:p>
        </p:txBody>
      </p:sp>
      <p:sp>
        <p:nvSpPr>
          <p:cNvPr id="2056" name="Rectangle 8"/>
          <p:cNvSpPr>
            <a:spLocks noGrp="1" noChangeArrowheads="1"/>
          </p:cNvSpPr>
          <p:nvPr>
            <p:ph type="ftr"/>
          </p:nvPr>
        </p:nvSpPr>
        <p:spPr bwMode="auto">
          <a:xfrm>
            <a:off x="0" y="9410700"/>
            <a:ext cx="2943225" cy="4937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380000"/>
                </a:solidFill>
              </a:defRPr>
            </a:lvl1pPr>
          </a:lstStyle>
          <a:p>
            <a:pPr>
              <a:defRPr/>
            </a:pPr>
            <a:endParaRPr lang="en-GB"/>
          </a:p>
        </p:txBody>
      </p:sp>
      <p:sp>
        <p:nvSpPr>
          <p:cNvPr id="2057" name="Rectangle 9"/>
          <p:cNvSpPr>
            <a:spLocks noGrp="1" noChangeArrowheads="1"/>
          </p:cNvSpPr>
          <p:nvPr>
            <p:ph type="sldNum"/>
          </p:nvPr>
        </p:nvSpPr>
        <p:spPr bwMode="auto">
          <a:xfrm>
            <a:off x="3844925" y="9410700"/>
            <a:ext cx="2943225" cy="4937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380000"/>
                </a:solidFill>
              </a:defRPr>
            </a:lvl1pPr>
          </a:lstStyle>
          <a:p>
            <a:pPr>
              <a:defRPr/>
            </a:pPr>
            <a:fld id="{379DC5DD-AB1E-465D-8E85-82AEEC9881ED}" type="slidenum">
              <a:rPr lang="en-GB"/>
              <a:pPr>
                <a:defRPr/>
              </a:pPr>
              <a:t>‹Nr.›</a:t>
            </a:fld>
            <a:endParaRPr lang="en-GB"/>
          </a:p>
        </p:txBody>
      </p:sp>
    </p:spTree>
    <p:extLst>
      <p:ext uri="{BB962C8B-B14F-4D97-AF65-F5344CB8AC3E}">
        <p14:creationId xmlns="" xmlns:p14="http://schemas.microsoft.com/office/powerpoint/2010/main" val="260745297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p:spPr>
        <p:txBody>
          <a:bodyPr/>
          <a:lstStyle/>
          <a:p>
            <a:fld id="{3E1F0007-016C-4156-AB9C-6940EB04F5A0}" type="slidenum">
              <a:rPr lang="en-GB" smtClean="0"/>
              <a:pPr/>
              <a:t>1</a:t>
            </a:fld>
            <a:endParaRPr lang="en-GB" smtClean="0"/>
          </a:p>
        </p:txBody>
      </p:sp>
      <p:sp>
        <p:nvSpPr>
          <p:cNvPr id="28675"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8676"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11</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12</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13</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14</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17</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18</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19</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20</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21</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22</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2</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p>
            <a:pPr>
              <a:buFont typeface="Arial" pitchFamily="34" charset="0"/>
              <a:buNone/>
            </a:pPr>
            <a:fld id="{CB880B4B-F2AF-4129-8D34-27612806BB6A}" type="slidenum">
              <a:rPr lang="en-GB" smtClean="0">
                <a:latin typeface="Arial" pitchFamily="34" charset="0"/>
              </a:rPr>
              <a:pPr>
                <a:buFont typeface="Arial" pitchFamily="34" charset="0"/>
                <a:buNone/>
              </a:pPr>
              <a:t>23</a:t>
            </a:fld>
            <a:endParaRPr lang="en-GB" smtClean="0">
              <a:latin typeface="Arial" pitchFamily="34" charset="0"/>
            </a:endParaRPr>
          </a:p>
        </p:txBody>
      </p:sp>
      <p:sp>
        <p:nvSpPr>
          <p:cNvPr id="22531"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2532"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040EFFBA-BDCD-498E-9566-BC2894EF4EB0}" type="slidenum">
              <a:rPr lang="en-GB" smtClean="0"/>
              <a:pPr/>
              <a:t>24</a:t>
            </a:fld>
            <a:endParaRPr lang="en-GB" smtClean="0"/>
          </a:p>
        </p:txBody>
      </p:sp>
      <p:sp>
        <p:nvSpPr>
          <p:cNvPr id="1536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536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p>
            <a:pPr>
              <a:buFont typeface="Arial" pitchFamily="34" charset="0"/>
              <a:buNone/>
            </a:pPr>
            <a:fld id="{CB880B4B-F2AF-4129-8D34-27612806BB6A}" type="slidenum">
              <a:rPr lang="en-GB" smtClean="0">
                <a:latin typeface="Arial" pitchFamily="34" charset="0"/>
              </a:rPr>
              <a:pPr>
                <a:buFont typeface="Arial" pitchFamily="34" charset="0"/>
                <a:buNone/>
              </a:pPr>
              <a:t>26</a:t>
            </a:fld>
            <a:endParaRPr lang="en-GB" smtClean="0">
              <a:latin typeface="Arial" pitchFamily="34" charset="0"/>
            </a:endParaRPr>
          </a:p>
        </p:txBody>
      </p:sp>
      <p:sp>
        <p:nvSpPr>
          <p:cNvPr id="22531"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2532"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27</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p:txBody>
          <a:bodyPr/>
          <a:lstStyle/>
          <a:p>
            <a:pPr>
              <a:defRPr/>
            </a:pPr>
            <a:fld id="{FE633B4B-F8A2-4BD1-9E8D-651B263BF2D4}" type="slidenum">
              <a:rPr lang="en-GB" smtClean="0"/>
              <a:pPr>
                <a:defRPr/>
              </a:pPr>
              <a:t>28</a:t>
            </a:fld>
            <a:endParaRPr lang="en-GB" smtClean="0"/>
          </a:p>
        </p:txBody>
      </p:sp>
      <p:sp>
        <p:nvSpPr>
          <p:cNvPr id="22531"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2532"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txBox="1">
            <a:spLocks noGrp="1" noChangeArrowheads="1"/>
          </p:cNvSpPr>
          <p:nvPr/>
        </p:nvSpPr>
        <p:spPr bwMode="auto">
          <a:xfrm>
            <a:off x="3844925" y="9410700"/>
            <a:ext cx="2943225" cy="493713"/>
          </a:xfrm>
          <a:prstGeom prst="rect">
            <a:avLst/>
          </a:prstGeom>
          <a:noFill/>
          <a:ln w="9525">
            <a:noFill/>
            <a:round/>
            <a:headEnd/>
            <a:tailEnd/>
          </a:ln>
        </p:spPr>
        <p:txBody>
          <a:bodyPr lIns="0" tIns="0" rIns="0" bIns="0" anchor="b"/>
          <a:lstStyle/>
          <a:p>
            <a: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4485DF-7FEF-4E0F-9925-1829E9571AB8}" type="slidenum">
              <a:rPr lang="en-GB" sz="1400">
                <a:solidFill>
                  <a:srgbClr val="380000"/>
                </a:solidFill>
              </a:rPr>
              <a: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1400">
              <a:solidFill>
                <a:srgbClr val="380000"/>
              </a:solidFill>
            </a:endParaRPr>
          </a:p>
        </p:txBody>
      </p:sp>
      <p:sp>
        <p:nvSpPr>
          <p:cNvPr id="23555"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3556"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txBox="1">
            <a:spLocks noGrp="1" noChangeArrowheads="1"/>
          </p:cNvSpPr>
          <p:nvPr/>
        </p:nvSpPr>
        <p:spPr bwMode="auto">
          <a:xfrm>
            <a:off x="3844925" y="9410700"/>
            <a:ext cx="2943225" cy="493713"/>
          </a:xfrm>
          <a:prstGeom prst="rect">
            <a:avLst/>
          </a:prstGeom>
          <a:noFill/>
          <a:ln w="9525">
            <a:noFill/>
            <a:round/>
            <a:headEnd/>
            <a:tailEnd/>
          </a:ln>
        </p:spPr>
        <p:txBody>
          <a:bodyPr lIns="0" tIns="0" rIns="0" bIns="0" anchor="b"/>
          <a:lstStyle/>
          <a:p>
            <a: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D133A4-1F81-4255-8DBC-AF147D0F504F}" type="slidenum">
              <a:rPr lang="en-GB" sz="1400">
                <a:solidFill>
                  <a:srgbClr val="380000"/>
                </a:solidFill>
              </a:rPr>
              <a:pPr algn="r">
                <a:lnSpc>
                  <a:spcPct val="93000"/>
                </a:lnSpc>
                <a:buClr>
                  <a:srgbClr val="38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n-GB" sz="1400">
              <a:solidFill>
                <a:srgbClr val="380000"/>
              </a:solidFill>
            </a:endParaRPr>
          </a:p>
        </p:txBody>
      </p:sp>
      <p:sp>
        <p:nvSpPr>
          <p:cNvPr id="2457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458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31</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32</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33</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eaLnBrk="1" hangingPunct="1"/>
            <a:fld id="{EBCFEC7F-2CF4-4D1C-ADDC-2BA0E3D4BD4F}" type="slidenum">
              <a:rPr lang="en-GB" smtClean="0">
                <a:solidFill>
                  <a:srgbClr val="380000"/>
                </a:solidFill>
              </a:rPr>
              <a:pPr eaLnBrk="1" hangingPunct="1"/>
              <a:t>4</a:t>
            </a:fld>
            <a:endParaRPr lang="en-GB" smtClean="0">
              <a:solidFill>
                <a:srgbClr val="380000"/>
              </a:solidFill>
            </a:endParaRPr>
          </a:p>
        </p:txBody>
      </p:sp>
      <p:sp>
        <p:nvSpPr>
          <p:cNvPr id="2969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endParaRPr lang="de-AT"/>
          </a:p>
        </p:txBody>
      </p:sp>
      <p:sp>
        <p:nvSpPr>
          <p:cNvPr id="29700" name="Rectangle 2"/>
          <p:cNvSpPr>
            <a:spLocks noGrp="1" noChangeArrowheads="1"/>
          </p:cNvSpPr>
          <p:nvPr>
            <p:ph type="body"/>
          </p:nvPr>
        </p:nvSpPr>
        <p:spPr>
          <a:xfrm>
            <a:off x="679450" y="4705350"/>
            <a:ext cx="5430838" cy="44577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34</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35</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36</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37</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38</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39</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40</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41</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42</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43</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eaLnBrk="1" hangingPunct="1"/>
            <a:fld id="{EBCFEC7F-2CF4-4D1C-ADDC-2BA0E3D4BD4F}" type="slidenum">
              <a:rPr lang="en-GB" smtClean="0">
                <a:solidFill>
                  <a:srgbClr val="380000"/>
                </a:solidFill>
              </a:rPr>
              <a:pPr eaLnBrk="1" hangingPunct="1"/>
              <a:t>5</a:t>
            </a:fld>
            <a:endParaRPr lang="en-GB" smtClean="0">
              <a:solidFill>
                <a:srgbClr val="380000"/>
              </a:solidFill>
            </a:endParaRPr>
          </a:p>
        </p:txBody>
      </p:sp>
      <p:sp>
        <p:nvSpPr>
          <p:cNvPr id="2969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endParaRPr lang="de-AT"/>
          </a:p>
        </p:txBody>
      </p:sp>
      <p:sp>
        <p:nvSpPr>
          <p:cNvPr id="29700" name="Rectangle 2"/>
          <p:cNvSpPr>
            <a:spLocks noGrp="1" noChangeArrowheads="1"/>
          </p:cNvSpPr>
          <p:nvPr>
            <p:ph type="body"/>
          </p:nvPr>
        </p:nvSpPr>
        <p:spPr>
          <a:xfrm>
            <a:off x="679450" y="4705350"/>
            <a:ext cx="5430838" cy="44577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44</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pPr>
              <a:buFont typeface="Arial" pitchFamily="34" charset="0"/>
              <a:buNone/>
            </a:pPr>
            <a:fld id="{F6A8497F-9836-4237-BDDB-2840E4D2932C}" type="slidenum">
              <a:rPr lang="en-GB" smtClean="0">
                <a:latin typeface="Arial" pitchFamily="34" charset="0"/>
              </a:rPr>
              <a:pPr>
                <a:buFont typeface="Arial" pitchFamily="34" charset="0"/>
                <a:buNone/>
              </a:pPr>
              <a:t>45</a:t>
            </a:fld>
            <a:endParaRPr lang="en-GB" smtClean="0">
              <a:latin typeface="Arial" pitchFamily="34" charset="0"/>
            </a:endParaRPr>
          </a:p>
        </p:txBody>
      </p:sp>
      <p:sp>
        <p:nvSpPr>
          <p:cNvPr id="25603"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5604"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p>
            <a:fld id="{0618378B-854B-4690-B6A3-4D98FEA76D48}" type="slidenum">
              <a:rPr lang="en-GB" smtClean="0"/>
              <a:pPr/>
              <a:t>6</a:t>
            </a:fld>
            <a:endParaRPr lang="en-GB" smtClean="0"/>
          </a:p>
        </p:txBody>
      </p:sp>
      <p:sp>
        <p:nvSpPr>
          <p:cNvPr id="12291"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2292"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p>
            <a:fld id="{0618378B-854B-4690-B6A3-4D98FEA76D48}" type="slidenum">
              <a:rPr lang="en-GB" smtClean="0"/>
              <a:pPr/>
              <a:t>7</a:t>
            </a:fld>
            <a:endParaRPr lang="en-GB" smtClean="0"/>
          </a:p>
        </p:txBody>
      </p:sp>
      <p:sp>
        <p:nvSpPr>
          <p:cNvPr id="12291"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2292"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p:nvPr>
        </p:nvSpPr>
        <p:spPr/>
        <p:txBody>
          <a:bodyPr/>
          <a:lstStyle/>
          <a:p>
            <a:pPr>
              <a:defRPr/>
            </a:pPr>
            <a:fld id="{CB3BDD0E-D553-4492-9069-DA84BF987058}" type="slidenum">
              <a:rPr lang="en-GB" smtClean="0"/>
              <a:pPr>
                <a:defRPr/>
              </a:pPr>
              <a:t>8</a:t>
            </a:fld>
            <a:endParaRPr lang="en-GB" smtClean="0"/>
          </a:p>
        </p:txBody>
      </p:sp>
      <p:sp>
        <p:nvSpPr>
          <p:cNvPr id="20483" name="Text Box 2"/>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0484" name="Rectangle 3"/>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p:txBody>
          <a:bodyPr/>
          <a:lstStyle/>
          <a:p>
            <a:pPr>
              <a:defRPr/>
            </a:pPr>
            <a:fld id="{9551E6B0-7DE0-4458-B155-9A33C0C35163}" type="slidenum">
              <a:rPr lang="en-GB" smtClean="0"/>
              <a:pPr>
                <a:defRPr/>
              </a:pPr>
              <a:t>9</a:t>
            </a:fld>
            <a:endParaRPr lang="en-GB" smtClean="0"/>
          </a:p>
        </p:txBody>
      </p:sp>
      <p:sp>
        <p:nvSpPr>
          <p:cNvPr id="21507"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21508"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p:spPr>
        <p:txBody>
          <a:bodyPr/>
          <a:lstStyle/>
          <a:p>
            <a:fld id="{16229867-29C1-4590-95A5-EED08092FA71}" type="slidenum">
              <a:rPr lang="en-GB" smtClean="0"/>
              <a:pPr/>
              <a:t>10</a:t>
            </a:fld>
            <a:endParaRPr lang="en-GB" smtClean="0"/>
          </a:p>
        </p:txBody>
      </p:sp>
      <p:sp>
        <p:nvSpPr>
          <p:cNvPr id="14339" name="Text Box 1"/>
          <p:cNvSpPr txBox="1">
            <a:spLocks noChangeArrowheads="1"/>
          </p:cNvSpPr>
          <p:nvPr/>
        </p:nvSpPr>
        <p:spPr bwMode="auto">
          <a:xfrm>
            <a:off x="993775" y="754063"/>
            <a:ext cx="4805363" cy="3714750"/>
          </a:xfrm>
          <a:prstGeom prst="rect">
            <a:avLst/>
          </a:prstGeom>
          <a:solidFill>
            <a:srgbClr val="FFFFFF"/>
          </a:solidFill>
          <a:ln w="9360">
            <a:solidFill>
              <a:srgbClr val="000000"/>
            </a:solidFill>
            <a:miter lim="800000"/>
            <a:headEnd/>
            <a:tailEnd/>
          </a:ln>
        </p:spPr>
        <p:txBody>
          <a:bodyPr wrap="none" anchor="ctr"/>
          <a:lstStyle/>
          <a:p>
            <a:endParaRPr lang="de-AT"/>
          </a:p>
        </p:txBody>
      </p:sp>
      <p:sp>
        <p:nvSpPr>
          <p:cNvPr id="14340" name="Rectangle 2"/>
          <p:cNvSpPr>
            <a:spLocks noGrp="1" noChangeArrowheads="1"/>
          </p:cNvSpPr>
          <p:nvPr>
            <p:ph type="body"/>
          </p:nvPr>
        </p:nvSpPr>
        <p:spPr>
          <a:xfrm>
            <a:off x="679450" y="4705350"/>
            <a:ext cx="5430838" cy="4457700"/>
          </a:xfrm>
          <a:noFill/>
          <a:ln/>
        </p:spPr>
        <p:txBody>
          <a:bodyPr wrap="none" anchor="ct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D1A3214-BA8B-4E83-BA4E-8D09A93663CF}"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FFCD4FA-CD6A-45B2-ACEB-0BCFA4D09356}"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A735E96-9995-4E49-8C12-53251DB71E5C}"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de-DE"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de-DE"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de-DE"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de-AT"/>
            </a:p>
          </p:txBody>
        </p:sp>
      </p:grpSp>
      <p:sp>
        <p:nvSpPr>
          <p:cNvPr id="173063" name="Rectangle 7"/>
          <p:cNvSpPr>
            <a:spLocks noGrp="1" noChangeArrowheads="1"/>
          </p:cNvSpPr>
          <p:nvPr>
            <p:ph type="ctrTitle"/>
          </p:nvPr>
        </p:nvSpPr>
        <p:spPr>
          <a:xfrm>
            <a:off x="228600" y="1427163"/>
            <a:ext cx="8077200" cy="1609725"/>
          </a:xfrm>
        </p:spPr>
        <p:txBody>
          <a:bodyPr/>
          <a:lstStyle>
            <a:lvl1pPr>
              <a:defRPr sz="4600"/>
            </a:lvl1pPr>
          </a:lstStyle>
          <a:p>
            <a:r>
              <a:rPr lang="de-DE"/>
              <a:t>Titelmasterformat durch Klicken bearbeiten</a:t>
            </a:r>
          </a:p>
        </p:txBody>
      </p:sp>
      <p:sp>
        <p:nvSpPr>
          <p:cNvPr id="173064"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de-DE"/>
              <a:t>Formatvorlage des Untertitelmasters durch Klicken bearbeiten</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r>
              <a:rPr lang="de-DE"/>
              <a:t>Behindertenanwalt: Aufgaben und Schwerpunkte</a:t>
            </a: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de-DE"/>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E4F88D55-A9F4-44C1-A9F2-923DE055DBE7}"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
        <p:nvSpPr>
          <p:cNvPr id="6" name="Rectangle 10"/>
          <p:cNvSpPr>
            <a:spLocks noGrp="1" noChangeArrowheads="1"/>
          </p:cNvSpPr>
          <p:nvPr>
            <p:ph type="sldNum" sz="quarter" idx="12"/>
          </p:nvPr>
        </p:nvSpPr>
        <p:spPr>
          <a:ln/>
        </p:spPr>
        <p:txBody>
          <a:bodyPr/>
          <a:lstStyle>
            <a:lvl1pPr>
              <a:defRPr/>
            </a:lvl1pPr>
          </a:lstStyle>
          <a:p>
            <a:pPr>
              <a:defRPr/>
            </a:pPr>
            <a:fld id="{F4334E36-33B6-408F-8B24-50CAB769E8E5}"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
        <p:nvSpPr>
          <p:cNvPr id="6" name="Rectangle 10"/>
          <p:cNvSpPr>
            <a:spLocks noGrp="1" noChangeArrowheads="1"/>
          </p:cNvSpPr>
          <p:nvPr>
            <p:ph type="sldNum" sz="quarter" idx="12"/>
          </p:nvPr>
        </p:nvSpPr>
        <p:spPr>
          <a:ln/>
        </p:spPr>
        <p:txBody>
          <a:bodyPr/>
          <a:lstStyle>
            <a:lvl1pPr>
              <a:defRPr/>
            </a:lvl1pPr>
          </a:lstStyle>
          <a:p>
            <a:pPr>
              <a:defRPr/>
            </a:pPr>
            <a:fld id="{1C2C899F-E909-41C7-811F-1A08749C038B}"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
        <p:nvSpPr>
          <p:cNvPr id="7" name="Rectangle 10"/>
          <p:cNvSpPr>
            <a:spLocks noGrp="1" noChangeArrowheads="1"/>
          </p:cNvSpPr>
          <p:nvPr>
            <p:ph type="sldNum" sz="quarter" idx="12"/>
          </p:nvPr>
        </p:nvSpPr>
        <p:spPr>
          <a:ln/>
        </p:spPr>
        <p:txBody>
          <a:bodyPr/>
          <a:lstStyle>
            <a:lvl1pPr>
              <a:defRPr/>
            </a:lvl1pPr>
          </a:lstStyle>
          <a:p>
            <a:pPr>
              <a:defRPr/>
            </a:pPr>
            <a:fld id="{8F417695-C2F1-4994-ABF5-F4C78F9520FE}"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8" name="Rectangle 9"/>
          <p:cNvSpPr>
            <a:spLocks noGrp="1" noChangeArrowheads="1"/>
          </p:cNvSpPr>
          <p:nvPr>
            <p:ph type="ftr" sz="quarter" idx="11"/>
          </p:nvPr>
        </p:nvSpPr>
        <p:spPr>
          <a:ln/>
        </p:spPr>
        <p:txBody>
          <a:bodyPr/>
          <a:lstStyle>
            <a:lvl1pPr>
              <a:defRPr/>
            </a:lvl1pPr>
          </a:lstStyle>
          <a:p>
            <a:pPr>
              <a:defRPr/>
            </a:pPr>
            <a:endParaRPr lang="de-DE"/>
          </a:p>
        </p:txBody>
      </p:sp>
      <p:sp>
        <p:nvSpPr>
          <p:cNvPr id="9" name="Rectangle 10"/>
          <p:cNvSpPr>
            <a:spLocks noGrp="1" noChangeArrowheads="1"/>
          </p:cNvSpPr>
          <p:nvPr>
            <p:ph type="sldNum" sz="quarter" idx="12"/>
          </p:nvPr>
        </p:nvSpPr>
        <p:spPr>
          <a:ln/>
        </p:spPr>
        <p:txBody>
          <a:bodyPr/>
          <a:lstStyle>
            <a:lvl1pPr>
              <a:defRPr/>
            </a:lvl1pPr>
          </a:lstStyle>
          <a:p>
            <a:pPr>
              <a:defRPr/>
            </a:pPr>
            <a:fld id="{A124E939-E324-4826-8EC6-6621B1E15653}"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4" name="Rectangle 9"/>
          <p:cNvSpPr>
            <a:spLocks noGrp="1" noChangeArrowheads="1"/>
          </p:cNvSpPr>
          <p:nvPr>
            <p:ph type="ftr" sz="quarter" idx="11"/>
          </p:nvPr>
        </p:nvSpPr>
        <p:spPr>
          <a:ln/>
        </p:spPr>
        <p:txBody>
          <a:bodyPr/>
          <a:lstStyle>
            <a:lvl1pPr>
              <a:defRPr/>
            </a:lvl1pPr>
          </a:lstStyle>
          <a:p>
            <a:pPr>
              <a:defRPr/>
            </a:pPr>
            <a:endParaRPr lang="de-DE"/>
          </a:p>
        </p:txBody>
      </p:sp>
      <p:sp>
        <p:nvSpPr>
          <p:cNvPr id="5" name="Rectangle 10"/>
          <p:cNvSpPr>
            <a:spLocks noGrp="1" noChangeArrowheads="1"/>
          </p:cNvSpPr>
          <p:nvPr>
            <p:ph type="sldNum" sz="quarter" idx="12"/>
          </p:nvPr>
        </p:nvSpPr>
        <p:spPr>
          <a:ln/>
        </p:spPr>
        <p:txBody>
          <a:bodyPr/>
          <a:lstStyle>
            <a:lvl1pPr>
              <a:defRPr/>
            </a:lvl1pPr>
          </a:lstStyle>
          <a:p>
            <a:pPr>
              <a:defRPr/>
            </a:pPr>
            <a:fld id="{67EBA0FD-24AD-456E-A4C3-2A8BDFDF8701}"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3" name="Rectangle 9"/>
          <p:cNvSpPr>
            <a:spLocks noGrp="1" noChangeArrowheads="1"/>
          </p:cNvSpPr>
          <p:nvPr>
            <p:ph type="ftr" sz="quarter" idx="11"/>
          </p:nvPr>
        </p:nvSpPr>
        <p:spPr>
          <a:ln/>
        </p:spPr>
        <p:txBody>
          <a:bodyPr/>
          <a:lstStyle>
            <a:lvl1pPr>
              <a:defRPr/>
            </a:lvl1pPr>
          </a:lstStyle>
          <a:p>
            <a:pPr>
              <a:defRPr/>
            </a:pPr>
            <a:endParaRPr lang="de-DE"/>
          </a:p>
        </p:txBody>
      </p:sp>
      <p:sp>
        <p:nvSpPr>
          <p:cNvPr id="4" name="Rectangle 10"/>
          <p:cNvSpPr>
            <a:spLocks noGrp="1" noChangeArrowheads="1"/>
          </p:cNvSpPr>
          <p:nvPr>
            <p:ph type="sldNum" sz="quarter" idx="12"/>
          </p:nvPr>
        </p:nvSpPr>
        <p:spPr>
          <a:ln/>
        </p:spPr>
        <p:txBody>
          <a:bodyPr/>
          <a:lstStyle>
            <a:lvl1pPr>
              <a:defRPr/>
            </a:lvl1pPr>
          </a:lstStyle>
          <a:p>
            <a:pPr>
              <a:defRPr/>
            </a:pPr>
            <a:fld id="{55F792D2-578B-428C-B799-3F6F132D30FD}"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
        <p:nvSpPr>
          <p:cNvPr id="7" name="Rectangle 10"/>
          <p:cNvSpPr>
            <a:spLocks noGrp="1" noChangeArrowheads="1"/>
          </p:cNvSpPr>
          <p:nvPr>
            <p:ph type="sldNum" sz="quarter" idx="12"/>
          </p:nvPr>
        </p:nvSpPr>
        <p:spPr>
          <a:ln/>
        </p:spPr>
        <p:txBody>
          <a:bodyPr/>
          <a:lstStyle>
            <a:lvl1pPr>
              <a:defRPr/>
            </a:lvl1pPr>
          </a:lstStyle>
          <a:p>
            <a:pPr>
              <a:defRPr/>
            </a:pPr>
            <a:fld id="{5CA1864F-21E2-4CA1-8FBB-145C5308CA55}"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AC24EB6-DCDA-4DCA-A507-47A270C8BC9F}"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9"/>
          <p:cNvSpPr>
            <a:spLocks noGrp="1" noChangeArrowheads="1"/>
          </p:cNvSpPr>
          <p:nvPr>
            <p:ph type="ftr" sz="quarter" idx="11"/>
          </p:nvPr>
        </p:nvSpPr>
        <p:spPr>
          <a:ln/>
        </p:spPr>
        <p:txBody>
          <a:bodyPr/>
          <a:lstStyle>
            <a:lvl1pPr>
              <a:defRPr/>
            </a:lvl1pPr>
          </a:lstStyle>
          <a:p>
            <a:pPr>
              <a:defRPr/>
            </a:pPr>
            <a:endParaRPr lang="de-DE"/>
          </a:p>
        </p:txBody>
      </p:sp>
      <p:sp>
        <p:nvSpPr>
          <p:cNvPr id="7" name="Rectangle 10"/>
          <p:cNvSpPr>
            <a:spLocks noGrp="1" noChangeArrowheads="1"/>
          </p:cNvSpPr>
          <p:nvPr>
            <p:ph type="sldNum" sz="quarter" idx="12"/>
          </p:nvPr>
        </p:nvSpPr>
        <p:spPr>
          <a:ln/>
        </p:spPr>
        <p:txBody>
          <a:bodyPr/>
          <a:lstStyle>
            <a:lvl1pPr>
              <a:defRPr/>
            </a:lvl1pPr>
          </a:lstStyle>
          <a:p>
            <a:pPr>
              <a:defRPr/>
            </a:pPr>
            <a:fld id="{B2218C61-C674-49E7-937B-4D5C206F880B}"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
        <p:nvSpPr>
          <p:cNvPr id="6" name="Rectangle 10"/>
          <p:cNvSpPr>
            <a:spLocks noGrp="1" noChangeArrowheads="1"/>
          </p:cNvSpPr>
          <p:nvPr>
            <p:ph type="sldNum" sz="quarter" idx="12"/>
          </p:nvPr>
        </p:nvSpPr>
        <p:spPr>
          <a:ln/>
        </p:spPr>
        <p:txBody>
          <a:bodyPr/>
          <a:lstStyle>
            <a:lvl1pPr>
              <a:defRPr/>
            </a:lvl1pPr>
          </a:lstStyle>
          <a:p>
            <a:pPr>
              <a:defRPr/>
            </a:pPr>
            <a:fld id="{3566ABE5-9C64-458B-90D0-A04C8095870A}"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50013" y="228600"/>
            <a:ext cx="2084387" cy="5791200"/>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195263" y="228600"/>
            <a:ext cx="6102350" cy="5791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8"/>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9"/>
          <p:cNvSpPr>
            <a:spLocks noGrp="1" noChangeArrowheads="1"/>
          </p:cNvSpPr>
          <p:nvPr>
            <p:ph type="ftr" sz="quarter" idx="11"/>
          </p:nvPr>
        </p:nvSpPr>
        <p:spPr>
          <a:ln/>
        </p:spPr>
        <p:txBody>
          <a:bodyPr/>
          <a:lstStyle>
            <a:lvl1pPr>
              <a:defRPr/>
            </a:lvl1pPr>
          </a:lstStyle>
          <a:p>
            <a:pPr>
              <a:defRPr/>
            </a:pPr>
            <a:endParaRPr lang="de-DE"/>
          </a:p>
        </p:txBody>
      </p:sp>
      <p:sp>
        <p:nvSpPr>
          <p:cNvPr id="6" name="Rectangle 10"/>
          <p:cNvSpPr>
            <a:spLocks noGrp="1" noChangeArrowheads="1"/>
          </p:cNvSpPr>
          <p:nvPr>
            <p:ph type="sldNum" sz="quarter" idx="12"/>
          </p:nvPr>
        </p:nvSpPr>
        <p:spPr>
          <a:ln/>
        </p:spPr>
        <p:txBody>
          <a:bodyPr/>
          <a:lstStyle>
            <a:lvl1pPr>
              <a:defRPr/>
            </a:lvl1pPr>
          </a:lstStyle>
          <a:p>
            <a:pPr>
              <a:defRPr/>
            </a:pPr>
            <a:fld id="{C136CBDF-6C6B-4AC9-9969-D49FD895BE73}"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71BFE98-C703-45CB-A29A-A2AF36E88B91}"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8771237-890E-4546-A17E-1A94FA499A22}"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1279660-7125-4B9B-8413-D764342F3FE6}"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5FF6C10-891D-49AC-97A0-B8C0F5BB334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A11B14E1-F57E-4251-B85F-492B5EA1E9CE}"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C2FBCA7-4C8B-4CA8-AE5B-4D6F3C4FBB51}"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Behindertenanwalt: Aufgaben und Schwerpunkte</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C105EB0-AFA7-4A33-B021-B9435FA2CC24}"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76000"/>
              </a:lnSpc>
              <a:buClr>
                <a:srgbClr val="000000"/>
              </a:buClr>
              <a:buSzPct val="100000"/>
              <a:buFont typeface="Arial" charset="0"/>
              <a:buNone/>
              <a:defRPr sz="1400">
                <a:solidFill>
                  <a:srgbClr val="000000"/>
                </a:solidFill>
              </a:defRPr>
            </a:lvl1pPr>
          </a:lstStyle>
          <a:p>
            <a:pPr>
              <a:defRPr/>
            </a:pPr>
            <a:r>
              <a:rPr lang="de-DE"/>
              <a:t>Behindertenanwalt: Aufgaben und Schwerpunkte</a:t>
            </a:r>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76000"/>
              </a:lnSpc>
              <a:buClr>
                <a:srgbClr val="000000"/>
              </a:buClr>
              <a:buSzPct val="100000"/>
              <a:buFont typeface="Arial" charset="0"/>
              <a:buNone/>
              <a:defRPr sz="1400">
                <a:solidFill>
                  <a:srgbClr val="000000"/>
                </a:solidFill>
              </a:defRPr>
            </a:lvl1pPr>
          </a:lstStyle>
          <a:p>
            <a:pPr>
              <a:defRPr/>
            </a:pPr>
            <a:endParaRPr lang="de-DE"/>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76000"/>
              </a:lnSpc>
              <a:buClr>
                <a:srgbClr val="000000"/>
              </a:buClr>
              <a:buSzPct val="100000"/>
              <a:buFont typeface="Arial" charset="0"/>
              <a:buNone/>
              <a:defRPr sz="1400">
                <a:solidFill>
                  <a:srgbClr val="000000"/>
                </a:solidFill>
              </a:defRPr>
            </a:lvl1pPr>
          </a:lstStyle>
          <a:p>
            <a:pPr>
              <a:defRPr/>
            </a:pPr>
            <a:fld id="{C27F7A7B-2CFF-4169-BE7E-457BAC35AAF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0"/>
            <a:ext cx="8686800" cy="6096000"/>
            <a:chOff x="0" y="96"/>
            <a:chExt cx="5472" cy="3840"/>
          </a:xfrm>
        </p:grpSpPr>
        <p:sp>
          <p:nvSpPr>
            <p:cNvPr id="172035" name="AutoShape 3"/>
            <p:cNvSpPr>
              <a:spLocks noChangeArrowheads="1"/>
            </p:cNvSpPr>
            <p:nvPr userDrawn="1"/>
          </p:nvSpPr>
          <p:spPr bwMode="auto">
            <a:xfrm>
              <a:off x="240" y="336"/>
              <a:ext cx="5232" cy="3600"/>
            </a:xfrm>
            <a:prstGeom prst="roundRect">
              <a:avLst>
                <a:gd name="adj" fmla="val 13727"/>
              </a:avLst>
            </a:prstGeom>
            <a:noFill/>
            <a:ln w="50800">
              <a:solidFill>
                <a:srgbClr val="FF0000"/>
              </a:solidFill>
              <a:round/>
              <a:headEnd/>
              <a:tailEnd/>
            </a:ln>
            <a:effectLst/>
          </p:spPr>
          <p:txBody>
            <a:bodyPr wrap="none" anchor="ctr"/>
            <a:lstStyle/>
            <a:p>
              <a:pPr algn="ctr">
                <a:defRPr/>
              </a:pPr>
              <a:endParaRPr lang="de-DE" sz="2400">
                <a:latin typeface="Times New Roman" pitchFamily="18" charset="0"/>
              </a:endParaRPr>
            </a:p>
          </p:txBody>
        </p:sp>
        <p:sp>
          <p:nvSpPr>
            <p:cNvPr id="172036" name="AutoShape 4"/>
            <p:cNvSpPr>
              <a:spLocks noChangeArrowheads="1"/>
            </p:cNvSpPr>
            <p:nvPr userDrawn="1"/>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rgbClr val="FF0000"/>
            </a:solidFill>
            <a:ln w="9525">
              <a:solidFill>
                <a:srgbClr val="FF0000"/>
              </a:solidFill>
              <a:miter lim="800000"/>
              <a:headEnd/>
              <a:tailEnd/>
            </a:ln>
          </p:spPr>
          <p:txBody>
            <a:bodyPr/>
            <a:lstStyle/>
            <a:p>
              <a:pPr>
                <a:defRPr/>
              </a:pPr>
              <a:endParaRPr lang="de-DE" sz="2400">
                <a:latin typeface="Times New Roman" pitchFamily="18" charset="0"/>
              </a:endParaRPr>
            </a:p>
          </p:txBody>
        </p:sp>
        <p:sp>
          <p:nvSpPr>
            <p:cNvPr id="172037" name="Line 5"/>
            <p:cNvSpPr>
              <a:spLocks noChangeShapeType="1"/>
            </p:cNvSpPr>
            <p:nvPr userDrawn="1"/>
          </p:nvSpPr>
          <p:spPr bwMode="auto">
            <a:xfrm>
              <a:off x="0" y="768"/>
              <a:ext cx="5088" cy="0"/>
            </a:xfrm>
            <a:prstGeom prst="line">
              <a:avLst/>
            </a:prstGeom>
            <a:noFill/>
            <a:ln w="38100">
              <a:solidFill>
                <a:srgbClr val="FF0000"/>
              </a:solidFill>
              <a:round/>
              <a:headEnd/>
              <a:tailEnd/>
            </a:ln>
            <a:effectLst/>
          </p:spPr>
          <p:txBody>
            <a:bodyPr/>
            <a:lstStyle/>
            <a:p>
              <a:pPr>
                <a:defRPr/>
              </a:pPr>
              <a:endParaRPr lang="de-AT"/>
            </a:p>
          </p:txBody>
        </p:sp>
      </p:grpSp>
      <p:sp>
        <p:nvSpPr>
          <p:cNvPr id="2051"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2"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204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de-DE"/>
              <a:t>Behindertenanwalt: Aufgaben und Schwerpunkte</a:t>
            </a:r>
          </a:p>
        </p:txBody>
      </p:sp>
      <p:sp>
        <p:nvSpPr>
          <p:cNvPr id="17204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de-DE"/>
          </a:p>
        </p:txBody>
      </p:sp>
      <p:sp>
        <p:nvSpPr>
          <p:cNvPr id="17204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A05C2A4-D73D-4729-BCC7-9306EC4801CF}" type="slidenum">
              <a:rPr lang="de-DE"/>
              <a:pPr>
                <a:defRPr/>
              </a:pPr>
              <a:t>‹Nr.›</a:t>
            </a:fld>
            <a:endParaRPr lang="de-DE"/>
          </a:p>
        </p:txBody>
      </p:sp>
      <p:pic>
        <p:nvPicPr>
          <p:cNvPr id="2056" name="Picture 11"/>
          <p:cNvPicPr>
            <a:picLocks noChangeAspect="1" noChangeArrowheads="1"/>
          </p:cNvPicPr>
          <p:nvPr userDrawn="1"/>
        </p:nvPicPr>
        <p:blipFill>
          <a:blip r:embed="rId13" cstate="print"/>
          <a:srcRect/>
          <a:stretch>
            <a:fillRect/>
          </a:stretch>
        </p:blipFill>
        <p:spPr bwMode="auto">
          <a:xfrm>
            <a:off x="4140200" y="6021388"/>
            <a:ext cx="527050" cy="576262"/>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814"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iming>
    <p:tnLst>
      <p:par>
        <p:cTn id="1" dur="indefinite" restart="never" nodeType="tmRoot"/>
      </p:par>
    </p:tnLst>
  </p:timing>
  <p:hf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79389" y="2285992"/>
            <a:ext cx="8107388" cy="3786214"/>
          </a:xfrm>
          <a:prstGeom prst="rect">
            <a:avLst/>
          </a:prstGeom>
          <a:noFill/>
          <a:ln w="9525">
            <a:noFill/>
            <a:round/>
            <a:headEnd/>
            <a:tailEnd/>
          </a:ln>
        </p:spPr>
        <p:txBody>
          <a:bodyPr lIns="90000" tIns="46800" rIns="90000" bIns="46800"/>
          <a:lstStyle/>
          <a:p>
            <a:pPr algn="ctr">
              <a:spcBef>
                <a:spcPts val="800"/>
              </a:spcBef>
              <a:buClr>
                <a:srgbClr val="0000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a:solidFill>
                  <a:srgbClr val="000000"/>
                </a:solidFill>
                <a:latin typeface="Garamond" pitchFamily="18" charset="0"/>
              </a:rPr>
              <a:t/>
            </a:r>
            <a:br>
              <a:rPr lang="en-GB" sz="4000" b="1" dirty="0">
                <a:solidFill>
                  <a:srgbClr val="000000"/>
                </a:solidFill>
                <a:latin typeface="Garamond" pitchFamily="18" charset="0"/>
              </a:rPr>
            </a:br>
            <a:r>
              <a:rPr lang="en-GB" sz="4400" b="1" dirty="0" smtClean="0">
                <a:solidFill>
                  <a:srgbClr val="000000"/>
                </a:solidFill>
                <a:latin typeface="Garamond" pitchFamily="18" charset="0"/>
              </a:rPr>
              <a:t>Barrierefreiheit</a:t>
            </a:r>
            <a:r>
              <a:rPr lang="en-GB" sz="3600" b="1" dirty="0" smtClean="0">
                <a:solidFill>
                  <a:srgbClr val="000000"/>
                </a:solidFill>
                <a:latin typeface="Garamond" pitchFamily="18" charset="0"/>
              </a:rPr>
              <a:t/>
            </a:r>
            <a:br>
              <a:rPr lang="en-GB" sz="3600" b="1" dirty="0" smtClean="0">
                <a:solidFill>
                  <a:srgbClr val="000000"/>
                </a:solidFill>
                <a:latin typeface="Garamond" pitchFamily="18" charset="0"/>
              </a:rPr>
            </a:br>
            <a:r>
              <a:rPr lang="en-GB" sz="3600" b="1" dirty="0" err="1" smtClean="0">
                <a:solidFill>
                  <a:srgbClr val="000000"/>
                </a:solidFill>
                <a:latin typeface="Garamond" pitchFamily="18" charset="0"/>
              </a:rPr>
              <a:t>Gesetz</a:t>
            </a:r>
            <a:r>
              <a:rPr lang="en-GB" sz="3600" b="1" dirty="0" smtClean="0">
                <a:solidFill>
                  <a:srgbClr val="000000"/>
                </a:solidFill>
                <a:latin typeface="Garamond" pitchFamily="18" charset="0"/>
              </a:rPr>
              <a:t> und </a:t>
            </a:r>
            <a:r>
              <a:rPr lang="en-GB" sz="3600" b="1" dirty="0" err="1" smtClean="0">
                <a:solidFill>
                  <a:srgbClr val="000000"/>
                </a:solidFill>
                <a:latin typeface="Garamond" pitchFamily="18" charset="0"/>
              </a:rPr>
              <a:t>Recht</a:t>
            </a:r>
            <a:r>
              <a:rPr lang="en-GB" sz="3600" b="1" dirty="0" smtClean="0">
                <a:solidFill>
                  <a:srgbClr val="000000"/>
                </a:solidFill>
                <a:latin typeface="Garamond" pitchFamily="18" charset="0"/>
              </a:rPr>
              <a:t> in der Praxis</a:t>
            </a:r>
          </a:p>
          <a:p>
            <a:pPr algn="ctr">
              <a:spcBef>
                <a:spcPts val="800"/>
              </a:spcBef>
              <a:buClr>
                <a:srgbClr val="0000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smtClean="0">
                <a:solidFill>
                  <a:srgbClr val="000000"/>
                </a:solidFill>
                <a:latin typeface="Garamond" pitchFamily="18" charset="0"/>
              </a:rPr>
              <a:t>Die </a:t>
            </a:r>
            <a:r>
              <a:rPr lang="en-GB" sz="2400" b="1" dirty="0" err="1" smtClean="0">
                <a:solidFill>
                  <a:srgbClr val="000000"/>
                </a:solidFill>
                <a:latin typeface="Garamond" pitchFamily="18" charset="0"/>
              </a:rPr>
              <a:t>Erfahrung</a:t>
            </a:r>
            <a:r>
              <a:rPr lang="en-GB" sz="2400" b="1" dirty="0" smtClean="0">
                <a:solidFill>
                  <a:srgbClr val="000000"/>
                </a:solidFill>
                <a:latin typeface="Garamond" pitchFamily="18" charset="0"/>
              </a:rPr>
              <a:t> </a:t>
            </a:r>
            <a:r>
              <a:rPr lang="en-GB" sz="2400" b="1" dirty="0" err="1" smtClean="0">
                <a:solidFill>
                  <a:srgbClr val="000000"/>
                </a:solidFill>
                <a:latin typeface="Garamond" pitchFamily="18" charset="0"/>
              </a:rPr>
              <a:t>der</a:t>
            </a:r>
            <a:r>
              <a:rPr lang="en-GB" sz="2400" b="1" dirty="0" smtClean="0">
                <a:solidFill>
                  <a:srgbClr val="000000"/>
                </a:solidFill>
                <a:latin typeface="Garamond" pitchFamily="18" charset="0"/>
              </a:rPr>
              <a:t> </a:t>
            </a:r>
            <a:r>
              <a:rPr lang="en-GB" sz="2400" b="1" dirty="0" err="1" smtClean="0">
                <a:solidFill>
                  <a:srgbClr val="000000"/>
                </a:solidFill>
                <a:latin typeface="Garamond" pitchFamily="18" charset="0"/>
              </a:rPr>
              <a:t>Behindertenanwaltschaft</a:t>
            </a:r>
            <a:endParaRPr lang="en-GB" sz="2400" b="1" dirty="0" smtClean="0">
              <a:solidFill>
                <a:srgbClr val="000000"/>
              </a:solidFill>
              <a:latin typeface="Garamond" pitchFamily="18" charset="0"/>
            </a:endParaRPr>
          </a:p>
          <a:p>
            <a:pPr algn="ctr">
              <a:spcBef>
                <a:spcPts val="800"/>
              </a:spcBef>
              <a:buClr>
                <a:srgbClr val="0000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smtClean="0">
              <a:solidFill>
                <a:srgbClr val="000000"/>
              </a:solidFill>
              <a:latin typeface="Garamond" pitchFamily="18" charset="0"/>
            </a:endParaRPr>
          </a:p>
          <a:p>
            <a:pPr>
              <a:spcBef>
                <a:spcPts val="800"/>
              </a:spcBef>
              <a:buClr>
                <a:srgbClr val="000000"/>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i="1" dirty="0">
                <a:solidFill>
                  <a:srgbClr val="000000"/>
                </a:solidFill>
                <a:latin typeface="Garamond" pitchFamily="18" charset="0"/>
              </a:rPr>
              <a:t>	</a:t>
            </a:r>
            <a:r>
              <a:rPr lang="en-GB" sz="2400" b="1" i="1" dirty="0" smtClean="0">
                <a:solidFill>
                  <a:srgbClr val="000000"/>
                </a:solidFill>
                <a:latin typeface="Garamond" pitchFamily="18" charset="0"/>
              </a:rPr>
              <a:t>		BHW Barrierefrei				St. </a:t>
            </a:r>
            <a:r>
              <a:rPr lang="en-GB" sz="2400" b="1" i="1" dirty="0" err="1" smtClean="0">
                <a:solidFill>
                  <a:srgbClr val="000000"/>
                </a:solidFill>
                <a:latin typeface="Garamond" pitchFamily="18" charset="0"/>
              </a:rPr>
              <a:t>Hippolyt</a:t>
            </a:r>
            <a:r>
              <a:rPr lang="en-GB" sz="2400" b="1" i="1" dirty="0" smtClean="0">
                <a:solidFill>
                  <a:srgbClr val="000000"/>
                </a:solidFill>
                <a:latin typeface="Garamond" pitchFamily="18" charset="0"/>
              </a:rPr>
              <a:t>, 16.4.2013</a:t>
            </a:r>
            <a:endParaRPr lang="en-GB" sz="2400" b="1" dirty="0" smtClean="0">
              <a:solidFill>
                <a:srgbClr val="000000"/>
              </a:solidFill>
              <a:latin typeface="Garamond" pitchFamily="18" charset="0"/>
            </a:endParaRPr>
          </a:p>
        </p:txBody>
      </p:sp>
      <p:sp>
        <p:nvSpPr>
          <p:cNvPr id="27650" name="Rectangle 3"/>
          <p:cNvSpPr>
            <a:spLocks noChangeArrowheads="1"/>
          </p:cNvSpPr>
          <p:nvPr/>
        </p:nvSpPr>
        <p:spPr bwMode="auto">
          <a:xfrm>
            <a:off x="2411413" y="188913"/>
            <a:ext cx="4140200" cy="1006475"/>
          </a:xfrm>
          <a:prstGeom prst="rect">
            <a:avLst/>
          </a:prstGeom>
          <a:noFill/>
          <a:ln w="9525">
            <a:noFill/>
            <a:round/>
            <a:headEnd/>
            <a:tailEnd/>
          </a:ln>
        </p:spPr>
        <p:txBody>
          <a:bodyPr wrap="none" lIns="90000" tIns="46800" rIns="90000" bIns="46800" anchor="ctr">
            <a:spAutoFit/>
          </a:bodyPr>
          <a:lstStyle/>
          <a:p>
            <a:pPr algn="ctr">
              <a:buClr>
                <a:srgbClr val="000000"/>
              </a:buClr>
              <a:buSzPct val="100000"/>
              <a:buFont typeface="Colonna MT" pitchFamily="8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chemeClr val="bg1"/>
                </a:solidFill>
                <a:latin typeface="Garamond" pitchFamily="18" charset="0"/>
              </a:rPr>
              <a:t>Dr. Erwin Buchinger</a:t>
            </a:r>
          </a:p>
          <a:p>
            <a:pPr algn="ctr">
              <a:buClr>
                <a:srgbClr val="000000"/>
              </a:buClr>
              <a:buSzPct val="100000"/>
              <a:buFont typeface="Colonna MT" pitchFamily="8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chemeClr val="bg1"/>
                </a:solidFill>
                <a:latin typeface="Garamond" pitchFamily="18" charset="0"/>
              </a:rPr>
              <a:t>Anwalt für Gleichbehandlungsfragen</a:t>
            </a:r>
          </a:p>
          <a:p>
            <a:pPr algn="ctr">
              <a:buClr>
                <a:srgbClr val="000000"/>
              </a:buClr>
              <a:buSzPct val="100000"/>
              <a:buFont typeface="Colonna MT" pitchFamily="8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chemeClr val="bg1"/>
                </a:solidFill>
                <a:latin typeface="Garamond" pitchFamily="18" charset="0"/>
              </a:rPr>
              <a:t>für Menschen mit Behinderung</a:t>
            </a:r>
          </a:p>
        </p:txBody>
      </p:sp>
      <p:pic>
        <p:nvPicPr>
          <p:cNvPr id="7" name="Grafik 6" descr="Bild 026.jpg"/>
          <p:cNvPicPr>
            <a:picLocks noChangeAspect="1"/>
          </p:cNvPicPr>
          <p:nvPr/>
        </p:nvPicPr>
        <p:blipFill>
          <a:blip r:embed="rId3" cstate="print"/>
          <a:srcRect l="1000" t="36149" b="32492"/>
          <a:stretch>
            <a:fillRect/>
          </a:stretch>
        </p:blipFill>
        <p:spPr>
          <a:xfrm>
            <a:off x="1071538" y="1214422"/>
            <a:ext cx="7072330" cy="150019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10</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Rechtsgrundlagen</a:t>
            </a:r>
            <a:r>
              <a:rPr lang="en-GB" sz="2800" b="1" kern="1200" dirty="0" smtClean="0">
                <a:solidFill>
                  <a:schemeClr val="bg1"/>
                </a:solidFill>
                <a:latin typeface="Garamond" pitchFamily="18" charset="0"/>
                <a:ea typeface="+mn-ea"/>
                <a:cs typeface="+mn-cs"/>
              </a:rPr>
              <a:t> I</a:t>
            </a:r>
            <a:r>
              <a:rPr lang="en-GB" sz="3200" b="1" dirty="0" smtClean="0">
                <a:solidFill>
                  <a:schemeClr val="tx1"/>
                </a:solidFill>
              </a:rPr>
              <a:t/>
            </a:r>
            <a:br>
              <a:rPr lang="en-GB" sz="3200" b="1" dirty="0" smtClean="0">
                <a:solidFill>
                  <a:schemeClr val="tx1"/>
                </a:solidFill>
              </a:rPr>
            </a:br>
            <a:endParaRPr lang="en-GB" sz="3200" b="1" dirty="0" smtClean="0">
              <a:solidFill>
                <a:schemeClr val="tx1"/>
              </a:solidFill>
            </a:endParaRPr>
          </a:p>
        </p:txBody>
      </p:sp>
      <p:sp>
        <p:nvSpPr>
          <p:cNvPr id="7173" name="Rectangle 2"/>
          <p:cNvSpPr>
            <a:spLocks noGrp="1" noChangeArrowheads="1"/>
          </p:cNvSpPr>
          <p:nvPr>
            <p:ph type="body" idx="1"/>
          </p:nvPr>
        </p:nvSpPr>
        <p:spPr>
          <a:xfrm>
            <a:off x="468313" y="1285861"/>
            <a:ext cx="8229600" cy="4286279"/>
          </a:xfrm>
        </p:spPr>
        <p:txBody>
          <a:bodyPr lIns="0" tIns="0" rIns="0" bIns="0"/>
          <a:lstStyle/>
          <a:p>
            <a:pPr lvl="0"/>
            <a:r>
              <a:rPr lang="de-DE" sz="2400" dirty="0" smtClean="0">
                <a:latin typeface="Garamond" pitchFamily="18" charset="0"/>
              </a:rPr>
              <a:t>Förderung, Schutz und Gewährleistung des </a:t>
            </a:r>
            <a:r>
              <a:rPr lang="de-DE" sz="2400" b="1" dirty="0" smtClean="0">
                <a:latin typeface="Garamond" pitchFamily="18" charset="0"/>
              </a:rPr>
              <a:t>vollen und gleichberechtigten Genusses aller Menschenrechte und Grundfreiheiten</a:t>
            </a:r>
            <a:r>
              <a:rPr lang="de-DE" sz="2400" dirty="0" smtClean="0">
                <a:latin typeface="Garamond" pitchFamily="18" charset="0"/>
              </a:rPr>
              <a:t> von Menschen mit Behinderungen als Zweck  der </a:t>
            </a:r>
            <a:r>
              <a:rPr lang="de-DE" sz="2400" b="1" dirty="0" smtClean="0">
                <a:latin typeface="Garamond" pitchFamily="18" charset="0"/>
              </a:rPr>
              <a:t>UN-Behindertenrechtskonvention</a:t>
            </a:r>
            <a:r>
              <a:rPr lang="de-DE" sz="2400" dirty="0" smtClean="0">
                <a:latin typeface="Garamond" pitchFamily="18" charset="0"/>
              </a:rPr>
              <a:t>  (Artikel 1)</a:t>
            </a:r>
          </a:p>
          <a:p>
            <a:r>
              <a:rPr lang="en-GB" sz="2400" dirty="0" err="1" smtClean="0">
                <a:latin typeface="Garamond" pitchFamily="18" charset="0"/>
              </a:rPr>
              <a:t>Rahmenrichtlinie</a:t>
            </a:r>
            <a:r>
              <a:rPr lang="en-GB" sz="2400" dirty="0" smtClean="0">
                <a:latin typeface="Garamond" pitchFamily="18" charset="0"/>
              </a:rPr>
              <a:t> 2000/78/EG (</a:t>
            </a:r>
            <a:r>
              <a:rPr lang="en-GB" sz="2400" dirty="0" err="1" smtClean="0">
                <a:latin typeface="Garamond" pitchFamily="18" charset="0"/>
              </a:rPr>
              <a:t>Antidiskriminierung</a:t>
            </a:r>
            <a:r>
              <a:rPr lang="en-GB" sz="2400" dirty="0" smtClean="0">
                <a:latin typeface="Garamond" pitchFamily="18" charset="0"/>
              </a:rPr>
              <a:t> </a:t>
            </a:r>
            <a:r>
              <a:rPr lang="en-GB" sz="2400" dirty="0" err="1" smtClean="0">
                <a:latin typeface="Garamond" pitchFamily="18" charset="0"/>
              </a:rPr>
              <a:t>Arbeitswelt</a:t>
            </a:r>
            <a:r>
              <a:rPr lang="en-GB" sz="2400" dirty="0" smtClean="0">
                <a:latin typeface="Garamond" pitchFamily="18" charset="0"/>
              </a:rPr>
              <a:t>)</a:t>
            </a:r>
            <a:endParaRPr lang="de-DE" sz="2400" dirty="0" smtClean="0">
              <a:latin typeface="Garamond" pitchFamily="18" charset="0"/>
            </a:endParaRPr>
          </a:p>
          <a:p>
            <a:pPr lvl="0"/>
            <a:r>
              <a:rPr lang="de-DE" sz="2400" b="1" dirty="0" smtClean="0">
                <a:latin typeface="Garamond" pitchFamily="18" charset="0"/>
              </a:rPr>
              <a:t>Gleichbehandlungsgebot und Benachteiligungsverbot </a:t>
            </a:r>
            <a:r>
              <a:rPr lang="de-DE" sz="2400" dirty="0" smtClean="0">
                <a:latin typeface="Garamond" pitchFamily="18" charset="0"/>
              </a:rPr>
              <a:t>von Menschen mit Behinderung gemäß Artikel 7 Abs. 1 BVG </a:t>
            </a:r>
          </a:p>
          <a:p>
            <a:pPr lvl="0"/>
            <a:r>
              <a:rPr lang="de-DE" sz="2400" b="1" dirty="0" smtClean="0">
                <a:latin typeface="Garamond" pitchFamily="18" charset="0"/>
              </a:rPr>
              <a:t>Beseitigung und Verhinderung der Diskriminierung </a:t>
            </a:r>
            <a:r>
              <a:rPr lang="de-DE" sz="2400" dirty="0" smtClean="0">
                <a:latin typeface="Garamond" pitchFamily="18" charset="0"/>
              </a:rPr>
              <a:t>von Menschen mit Behinderungen, </a:t>
            </a:r>
            <a:r>
              <a:rPr lang="de-DE" sz="2400" b="1" dirty="0" smtClean="0">
                <a:latin typeface="Garamond" pitchFamily="18" charset="0"/>
              </a:rPr>
              <a:t>Gewährleistung der gleichberechtigten Teilhabe am Leben in der Gesellschaft </a:t>
            </a:r>
            <a:r>
              <a:rPr lang="de-DE" sz="2400" dirty="0" smtClean="0">
                <a:latin typeface="Garamond" pitchFamily="18" charset="0"/>
              </a:rPr>
              <a:t>und einer </a:t>
            </a:r>
            <a:r>
              <a:rPr lang="de-DE" sz="2400" b="1" dirty="0" smtClean="0">
                <a:latin typeface="Garamond" pitchFamily="18" charset="0"/>
              </a:rPr>
              <a:t>selbstbestimmten Lebensführung </a:t>
            </a:r>
            <a:r>
              <a:rPr lang="de-DE" sz="2400" dirty="0" smtClean="0">
                <a:latin typeface="Garamond" pitchFamily="18" charset="0"/>
              </a:rPr>
              <a:t>als Ziel  </a:t>
            </a:r>
            <a:br>
              <a:rPr lang="de-DE" sz="2400" dirty="0" smtClean="0">
                <a:latin typeface="Garamond" pitchFamily="18" charset="0"/>
              </a:rPr>
            </a:br>
            <a:r>
              <a:rPr lang="de-DE" sz="2400" dirty="0" smtClean="0">
                <a:latin typeface="Garamond" pitchFamily="18" charset="0"/>
              </a:rPr>
              <a:t>(§§ 1, 5, 6 </a:t>
            </a:r>
            <a:r>
              <a:rPr lang="de-DE" sz="2400" dirty="0" err="1" smtClean="0">
                <a:latin typeface="Garamond" pitchFamily="18" charset="0"/>
              </a:rPr>
              <a:t>BGStG</a:t>
            </a:r>
            <a:r>
              <a:rPr lang="de-DE" sz="2400" dirty="0" smtClean="0">
                <a:latin typeface="Garamond" pitchFamily="18" charset="0"/>
              </a:rPr>
              <a:t>)</a:t>
            </a:r>
            <a:endParaRPr lang="en-GB" sz="2400" b="1" dirty="0" smtClean="0">
              <a:latin typeface="+mj-lt"/>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9843665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11</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Rechtsgrundlagen</a:t>
            </a:r>
            <a:r>
              <a:rPr lang="en-GB" sz="2800" b="1" kern="1200" dirty="0" smtClean="0">
                <a:solidFill>
                  <a:schemeClr val="bg1"/>
                </a:solidFill>
                <a:latin typeface="Garamond" pitchFamily="18" charset="0"/>
                <a:ea typeface="+mn-ea"/>
                <a:cs typeface="+mn-cs"/>
              </a:rPr>
              <a:t> II</a:t>
            </a:r>
            <a:r>
              <a:rPr lang="en-GB" sz="3200" b="1" dirty="0" smtClean="0">
                <a:solidFill>
                  <a:schemeClr val="tx1"/>
                </a:solidFill>
              </a:rPr>
              <a:t/>
            </a:r>
            <a:br>
              <a:rPr lang="en-GB" sz="3200" b="1" dirty="0" smtClean="0">
                <a:solidFill>
                  <a:schemeClr val="tx1"/>
                </a:solidFill>
              </a:rPr>
            </a:br>
            <a:endParaRPr lang="en-GB" sz="3200" b="1" dirty="0" smtClean="0">
              <a:solidFill>
                <a:schemeClr val="tx1"/>
              </a:solidFill>
            </a:endParaRPr>
          </a:p>
        </p:txBody>
      </p:sp>
      <p:sp>
        <p:nvSpPr>
          <p:cNvPr id="7173" name="Rectangle 2"/>
          <p:cNvSpPr>
            <a:spLocks noGrp="1" noChangeArrowheads="1"/>
          </p:cNvSpPr>
          <p:nvPr>
            <p:ph type="body" idx="1"/>
          </p:nvPr>
        </p:nvSpPr>
        <p:spPr>
          <a:xfrm>
            <a:off x="468313" y="1484313"/>
            <a:ext cx="8229600" cy="4608983"/>
          </a:xfrm>
        </p:spPr>
        <p:txBody>
          <a:bodyPr lIns="0" tIns="0" rIns="0" bIns="0"/>
          <a:lstStyle/>
          <a:p>
            <a:pPr lvl="0"/>
            <a:r>
              <a:rPr lang="de-DE" sz="2400" dirty="0" smtClean="0">
                <a:latin typeface="Garamond" pitchFamily="18" charset="0"/>
              </a:rPr>
              <a:t>Antidiskriminierungsgesetze der Länder </a:t>
            </a:r>
            <a:r>
              <a:rPr lang="de-DE" sz="2400" dirty="0" smtClean="0">
                <a:latin typeface="Garamond" pitchFamily="18" charset="0"/>
              </a:rPr>
              <a:t>(z.B. NÖ </a:t>
            </a:r>
            <a:r>
              <a:rPr lang="de-DE" sz="2400" dirty="0" smtClean="0">
                <a:latin typeface="Garamond" pitchFamily="18" charset="0"/>
              </a:rPr>
              <a:t>ADG aus 2005)</a:t>
            </a:r>
          </a:p>
          <a:p>
            <a:pPr lvl="0"/>
            <a:r>
              <a:rPr lang="de-DE" sz="2400" dirty="0" smtClean="0">
                <a:latin typeface="Garamond" pitchFamily="18" charset="0"/>
              </a:rPr>
              <a:t>Bundesvergabegesetz:  § 87 </a:t>
            </a:r>
            <a:r>
              <a:rPr lang="de-DE" sz="2400" b="1" dirty="0" smtClean="0">
                <a:latin typeface="Garamond" pitchFamily="18" charset="0"/>
              </a:rPr>
              <a:t>Barrierefreies Bauen </a:t>
            </a:r>
          </a:p>
          <a:p>
            <a:pPr lvl="0"/>
            <a:r>
              <a:rPr lang="de-DE" sz="2400" dirty="0">
                <a:latin typeface="Garamond" pitchFamily="18" charset="0"/>
              </a:rPr>
              <a:t>E-</a:t>
            </a:r>
            <a:r>
              <a:rPr lang="de-DE" sz="2400" dirty="0" err="1">
                <a:latin typeface="Garamond" pitchFamily="18" charset="0"/>
              </a:rPr>
              <a:t>Government</a:t>
            </a:r>
            <a:r>
              <a:rPr lang="de-DE" sz="2400" dirty="0">
                <a:latin typeface="Garamond" pitchFamily="18" charset="0"/>
              </a:rPr>
              <a:t>-Gesetzes (§ 1 Abs. 3)</a:t>
            </a:r>
            <a:endParaRPr lang="de-AT" sz="2400" dirty="0">
              <a:latin typeface="Garamond" pitchFamily="18" charset="0"/>
            </a:endParaRPr>
          </a:p>
          <a:p>
            <a:pPr lvl="0"/>
            <a:r>
              <a:rPr lang="de-DE" sz="2400" dirty="0" smtClean="0">
                <a:latin typeface="Garamond" pitchFamily="18" charset="0"/>
              </a:rPr>
              <a:t>Die Bauordnungen und Bautechnikgesetze der Länder verweisen auf die </a:t>
            </a:r>
            <a:r>
              <a:rPr lang="de-DE" sz="2400" b="1" dirty="0" smtClean="0">
                <a:latin typeface="Garamond" pitchFamily="18" charset="0"/>
              </a:rPr>
              <a:t>ÖIB-Richtlinie 4</a:t>
            </a:r>
            <a:r>
              <a:rPr lang="de-DE" sz="2400" dirty="0" smtClean="0">
                <a:latin typeface="Garamond" pitchFamily="18" charset="0"/>
              </a:rPr>
              <a:t> - Nutzungssicherheit und </a:t>
            </a:r>
            <a:r>
              <a:rPr lang="de-DE" sz="2400" dirty="0" err="1" smtClean="0">
                <a:latin typeface="Garamond" pitchFamily="18" charset="0"/>
              </a:rPr>
              <a:t>Barrierefreiheit</a:t>
            </a:r>
            <a:r>
              <a:rPr lang="de-DE" sz="2400" dirty="0" smtClean="0">
                <a:latin typeface="Garamond" pitchFamily="18" charset="0"/>
              </a:rPr>
              <a:t> - (nicht NÖ, S) und auf die ÖNORM  </a:t>
            </a:r>
            <a:r>
              <a:rPr lang="de-DE" sz="2400" b="1" dirty="0" smtClean="0">
                <a:latin typeface="Garamond" pitchFamily="18" charset="0"/>
              </a:rPr>
              <a:t>B1600 bis 1604</a:t>
            </a:r>
            <a:r>
              <a:rPr lang="de-DE" sz="2400" dirty="0" smtClean="0">
                <a:latin typeface="Garamond" pitchFamily="18" charset="0"/>
              </a:rPr>
              <a:t>; daneben weitere ÖNORMEN (EN und V) - Normen haben grundsätzlich nur Empfehlungs-Charakter und sind nicht rechtsverbindlich; </a:t>
            </a:r>
          </a:p>
          <a:p>
            <a:pPr lvl="0"/>
            <a:r>
              <a:rPr lang="de-DE" sz="2400" dirty="0" smtClean="0">
                <a:latin typeface="Garamond" pitchFamily="18" charset="0"/>
              </a:rPr>
              <a:t>NÖ Bauordnung 1996 (§ 43 Abs. 3) und Bautechnikverordnung 1997, 18. Abschnitt: </a:t>
            </a:r>
            <a:r>
              <a:rPr lang="de-DE" sz="2400" b="1" dirty="0" smtClean="0">
                <a:latin typeface="Garamond" pitchFamily="18" charset="0"/>
              </a:rPr>
              <a:t>Regelungen zu </a:t>
            </a:r>
            <a:r>
              <a:rPr lang="de-DE" sz="2400" b="1" dirty="0" err="1" smtClean="0">
                <a:latin typeface="Garamond" pitchFamily="18" charset="0"/>
              </a:rPr>
              <a:t>Barrierefreiheit</a:t>
            </a:r>
            <a:endParaRPr lang="en-GB" sz="2800" dirty="0" smtClean="0">
              <a:latin typeface="Garamond" pitchFamily="18" charset="0"/>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3543437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12</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Rechtsgrundlagen</a:t>
            </a:r>
            <a:r>
              <a:rPr lang="en-GB" sz="2800" b="1" kern="1200" dirty="0" smtClean="0">
                <a:solidFill>
                  <a:schemeClr val="bg1"/>
                </a:solidFill>
                <a:latin typeface="Garamond" pitchFamily="18" charset="0"/>
                <a:ea typeface="+mn-ea"/>
                <a:cs typeface="+mn-cs"/>
              </a:rPr>
              <a:t> III</a:t>
            </a:r>
          </a:p>
        </p:txBody>
      </p:sp>
      <p:sp>
        <p:nvSpPr>
          <p:cNvPr id="7173" name="Rectangle 2"/>
          <p:cNvSpPr>
            <a:spLocks noGrp="1" noChangeArrowheads="1"/>
          </p:cNvSpPr>
          <p:nvPr>
            <p:ph type="body" idx="1"/>
          </p:nvPr>
        </p:nvSpPr>
        <p:spPr>
          <a:xfrm>
            <a:off x="142844" y="1484313"/>
            <a:ext cx="8555069" cy="4230703"/>
          </a:xfrm>
        </p:spPr>
        <p:txBody>
          <a:bodyPr lIns="0" tIns="0" rIns="0" bIns="0"/>
          <a:lstStyle/>
          <a:p>
            <a:pPr>
              <a:buNone/>
            </a:pPr>
            <a:r>
              <a:rPr lang="de-DE" sz="2400" dirty="0" smtClean="0"/>
              <a:t>	</a:t>
            </a:r>
            <a:r>
              <a:rPr lang="de-DE" sz="2400" dirty="0" smtClean="0">
                <a:latin typeface="Garamond" pitchFamily="18" charset="0"/>
              </a:rPr>
              <a:t>Die Bauordnungen der einzelnen Bundesländer bilden die gesetzliche Grundlage für die Errichtung/Genehmigung von Gebäuden. Die Detailbestimmungen  sind unterschiedlich:</a:t>
            </a:r>
          </a:p>
          <a:p>
            <a:pPr>
              <a:buNone/>
            </a:pPr>
            <a:r>
              <a:rPr lang="de-DE" sz="2400" dirty="0" smtClean="0"/>
              <a:t>	</a:t>
            </a:r>
            <a:br>
              <a:rPr lang="de-DE" sz="2400" dirty="0" smtClean="0"/>
            </a:br>
            <a:r>
              <a:rPr lang="de-DE" sz="2400" b="1" dirty="0" smtClean="0">
                <a:latin typeface="Garamond" pitchFamily="18" charset="0"/>
              </a:rPr>
              <a:t>z.B. Oberösterreichischen Bautechnikgesetz (§27) : </a:t>
            </a:r>
            <a:r>
              <a:rPr lang="de-DE" sz="2400" i="1" dirty="0" smtClean="0">
                <a:latin typeface="Garamond" pitchFamily="18" charset="0"/>
              </a:rPr>
              <a:t>„Bauliche Anlagen, die öffentlichen, sozialen, kulturellen, gesellschaftlichen, sportlichen oder ähnlichen Zwecken dienen, sowie Geschäfts-, Betriebs-und Bürobauten nach dem jeweiligen Stand der Technik </a:t>
            </a:r>
            <a:r>
              <a:rPr lang="de-DE" sz="2400" i="1" dirty="0" err="1" smtClean="0">
                <a:latin typeface="Garamond" pitchFamily="18" charset="0"/>
              </a:rPr>
              <a:t>barrierefrei</a:t>
            </a:r>
            <a:r>
              <a:rPr lang="de-DE" sz="2400" i="1" dirty="0" smtClean="0">
                <a:latin typeface="Garamond" pitchFamily="18" charset="0"/>
              </a:rPr>
              <a:t> zu planen und auszuführen“. </a:t>
            </a:r>
            <a:br>
              <a:rPr lang="de-DE" sz="2400" i="1" dirty="0" smtClean="0">
                <a:latin typeface="Garamond" pitchFamily="18" charset="0"/>
              </a:rPr>
            </a:br>
            <a:r>
              <a:rPr lang="de-DE" sz="2400" i="1" dirty="0" smtClean="0">
                <a:latin typeface="Garamond" pitchFamily="18" charset="0"/>
              </a:rPr>
              <a:t>Nach der </a:t>
            </a:r>
            <a:r>
              <a:rPr lang="de-DE" sz="2400" b="1" i="1" dirty="0" smtClean="0">
                <a:latin typeface="Garamond" pitchFamily="18" charset="0"/>
              </a:rPr>
              <a:t>Oberösterreichischen Bautechnikverordnung (§17b) </a:t>
            </a:r>
            <a:br>
              <a:rPr lang="de-DE" sz="2400" b="1" i="1" dirty="0" smtClean="0">
                <a:latin typeface="Garamond" pitchFamily="18" charset="0"/>
              </a:rPr>
            </a:br>
            <a:r>
              <a:rPr lang="de-DE" sz="2400" i="1" dirty="0" smtClean="0">
                <a:latin typeface="Garamond" pitchFamily="18" charset="0"/>
              </a:rPr>
              <a:t>sind diese baulichen Anlagen „unter </a:t>
            </a:r>
            <a:r>
              <a:rPr lang="de-DE" sz="2400" i="1" dirty="0" err="1" smtClean="0">
                <a:latin typeface="Garamond" pitchFamily="18" charset="0"/>
              </a:rPr>
              <a:t>Bedachtnahme</a:t>
            </a:r>
            <a:r>
              <a:rPr lang="de-DE" sz="2400" i="1" dirty="0" smtClean="0">
                <a:latin typeface="Garamond" pitchFamily="18" charset="0"/>
              </a:rPr>
              <a:t> auf die ÖNORMEN B1600 und B1601 zu planen und auszuführen“</a:t>
            </a:r>
            <a:endParaRPr lang="en-GB" sz="2400" b="1" dirty="0" smtClean="0">
              <a:latin typeface="+mj-lt"/>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3543437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13</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Rechtsgrundlagen</a:t>
            </a:r>
            <a:r>
              <a:rPr lang="en-GB" sz="2800" b="1" kern="1200" dirty="0" smtClean="0">
                <a:solidFill>
                  <a:schemeClr val="bg1"/>
                </a:solidFill>
                <a:latin typeface="Garamond" pitchFamily="18" charset="0"/>
                <a:ea typeface="+mn-ea"/>
                <a:cs typeface="+mn-cs"/>
              </a:rPr>
              <a:t> IV</a:t>
            </a:r>
          </a:p>
        </p:txBody>
      </p:sp>
      <p:sp>
        <p:nvSpPr>
          <p:cNvPr id="7173" name="Rectangle 2"/>
          <p:cNvSpPr>
            <a:spLocks noGrp="1" noChangeArrowheads="1"/>
          </p:cNvSpPr>
          <p:nvPr>
            <p:ph type="body" idx="1"/>
          </p:nvPr>
        </p:nvSpPr>
        <p:spPr>
          <a:xfrm>
            <a:off x="142844" y="1214422"/>
            <a:ext cx="8555069" cy="4714907"/>
          </a:xfrm>
        </p:spPr>
        <p:txBody>
          <a:bodyPr lIns="0" tIns="0" rIns="0" bIns="0"/>
          <a:lstStyle/>
          <a:p>
            <a:pPr lvl="1">
              <a:buNone/>
            </a:pPr>
            <a:r>
              <a:rPr lang="de-DE" sz="2000" dirty="0" smtClean="0"/>
              <a:t>	</a:t>
            </a:r>
            <a:r>
              <a:rPr lang="de-DE" sz="2000" b="1" dirty="0" smtClean="0">
                <a:latin typeface="Garamond" pitchFamily="18" charset="0"/>
              </a:rPr>
              <a:t>z.B. Steiermärkisches Baugesetz 1995, V. Abschnitt, Nutzungssicherheit und </a:t>
            </a:r>
            <a:r>
              <a:rPr lang="de-DE" sz="2000" b="1" dirty="0" err="1" smtClean="0">
                <a:latin typeface="Garamond" pitchFamily="18" charset="0"/>
              </a:rPr>
              <a:t>Barrierefreiheit</a:t>
            </a:r>
            <a:r>
              <a:rPr lang="de-DE" sz="2000" dirty="0" smtClean="0"/>
              <a:t> </a:t>
            </a:r>
            <a:br>
              <a:rPr lang="de-DE" sz="2000" dirty="0" smtClean="0"/>
            </a:br>
            <a:r>
              <a:rPr lang="de-DE" sz="1600" dirty="0" smtClean="0">
                <a:latin typeface="Garamond" pitchFamily="18" charset="0"/>
              </a:rPr>
              <a:t>§ 76 </a:t>
            </a:r>
            <a:r>
              <a:rPr lang="de-DE" sz="1600" dirty="0" err="1" smtClean="0">
                <a:latin typeface="Garamond" pitchFamily="18" charset="0"/>
              </a:rPr>
              <a:t>Barrierefreie</a:t>
            </a:r>
            <a:r>
              <a:rPr lang="de-DE" sz="1600" dirty="0" smtClean="0">
                <a:latin typeface="Garamond" pitchFamily="18" charset="0"/>
              </a:rPr>
              <a:t> Gestaltung von Bauwerken </a:t>
            </a:r>
          </a:p>
          <a:p>
            <a:pPr lvl="1">
              <a:buNone/>
            </a:pPr>
            <a:r>
              <a:rPr lang="de-DE" sz="1600" dirty="0" smtClean="0">
                <a:latin typeface="Garamond" pitchFamily="18" charset="0"/>
              </a:rPr>
              <a:t>(1) Folgende Bauwerke (Neubauten) müssen so geplant und ausgeführt sein, dass die für Besucher und Kunden bestimmten Teile auch für Kinder, ältere Personen und Personen mit Behinderungen gefahrlos und tunlichst ohne fremde Hilfe zugänglich sind:</a:t>
            </a:r>
          </a:p>
          <a:p>
            <a:pPr lvl="1">
              <a:buNone/>
            </a:pPr>
            <a:r>
              <a:rPr lang="de-DE" sz="1600" dirty="0" smtClean="0">
                <a:latin typeface="Garamond" pitchFamily="18" charset="0"/>
              </a:rPr>
              <a:t>1. Bauwerke für öffentliche Zwecke (z. B. Behörden und Ämter),</a:t>
            </a:r>
          </a:p>
          <a:p>
            <a:pPr lvl="1">
              <a:buNone/>
            </a:pPr>
            <a:r>
              <a:rPr lang="de-DE" sz="1600" dirty="0" smtClean="0">
                <a:latin typeface="Garamond" pitchFamily="18" charset="0"/>
              </a:rPr>
              <a:t>2. Bauwerke für Bildungszwecke (z. B. Kindergärten, Schulen, Hochschulen, Volksbildungseinrichtungen),</a:t>
            </a:r>
          </a:p>
          <a:p>
            <a:pPr lvl="1">
              <a:buNone/>
            </a:pPr>
            <a:r>
              <a:rPr lang="de-DE" sz="1600" dirty="0" smtClean="0">
                <a:latin typeface="Garamond" pitchFamily="18" charset="0"/>
              </a:rPr>
              <a:t>3. Handelsbetriebe mit Konsumgütern des täglichen Bedarfs,</a:t>
            </a:r>
          </a:p>
          <a:p>
            <a:pPr lvl="1">
              <a:buNone/>
            </a:pPr>
            <a:r>
              <a:rPr lang="de-DE" sz="1600" dirty="0" smtClean="0">
                <a:latin typeface="Garamond" pitchFamily="18" charset="0"/>
              </a:rPr>
              <a:t>4. Banken,</a:t>
            </a:r>
          </a:p>
          <a:p>
            <a:pPr lvl="1">
              <a:buNone/>
            </a:pPr>
            <a:r>
              <a:rPr lang="de-DE" sz="1600" dirty="0" smtClean="0">
                <a:latin typeface="Garamond" pitchFamily="18" charset="0"/>
              </a:rPr>
              <a:t>5. </a:t>
            </a:r>
            <a:r>
              <a:rPr lang="de-DE" sz="1600" dirty="0" err="1" smtClean="0">
                <a:latin typeface="Garamond" pitchFamily="18" charset="0"/>
              </a:rPr>
              <a:t>Gesundheits</a:t>
            </a:r>
            <a:r>
              <a:rPr lang="de-DE" sz="1600" dirty="0" smtClean="0">
                <a:latin typeface="Garamond" pitchFamily="18" charset="0"/>
              </a:rPr>
              <a:t> und Sozialeinrichtungen,</a:t>
            </a:r>
          </a:p>
          <a:p>
            <a:pPr lvl="1">
              <a:buNone/>
            </a:pPr>
            <a:r>
              <a:rPr lang="de-DE" sz="1600" dirty="0" smtClean="0">
                <a:latin typeface="Garamond" pitchFamily="18" charset="0"/>
              </a:rPr>
              <a:t>6. Arztpraxen und Apotheken,</a:t>
            </a:r>
          </a:p>
          <a:p>
            <a:pPr lvl="1">
              <a:buNone/>
            </a:pPr>
            <a:r>
              <a:rPr lang="de-DE" sz="1600" dirty="0" smtClean="0">
                <a:latin typeface="Garamond" pitchFamily="18" charset="0"/>
              </a:rPr>
              <a:t>7. öffentliche Toiletten sowie</a:t>
            </a:r>
          </a:p>
          <a:p>
            <a:pPr lvl="1">
              <a:buNone/>
            </a:pPr>
            <a:r>
              <a:rPr lang="de-DE" sz="1600" dirty="0" smtClean="0">
                <a:latin typeface="Garamond" pitchFamily="18" charset="0"/>
              </a:rPr>
              <a:t>8. sonstige Bauwerke, die allgemein zugänglich und für eine gleichzeitige Anwesenheit von mindestens 50 Besucher oder Kunden ausgelegt sind.</a:t>
            </a:r>
            <a:endParaRPr lang="de-DE" sz="1600" dirty="0">
              <a:latin typeface="Garamond" pitchFamily="18" charset="0"/>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3543437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14</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Rechtsgrundlagen</a:t>
            </a:r>
            <a:r>
              <a:rPr lang="en-GB" sz="2800" b="1" kern="1200" dirty="0" smtClean="0">
                <a:solidFill>
                  <a:schemeClr val="bg1"/>
                </a:solidFill>
                <a:latin typeface="Garamond" pitchFamily="18" charset="0"/>
                <a:ea typeface="+mn-ea"/>
                <a:cs typeface="+mn-cs"/>
              </a:rPr>
              <a:t> V</a:t>
            </a:r>
          </a:p>
        </p:txBody>
      </p:sp>
      <p:sp>
        <p:nvSpPr>
          <p:cNvPr id="7173" name="Rectangle 2"/>
          <p:cNvSpPr>
            <a:spLocks noGrp="1" noChangeArrowheads="1"/>
          </p:cNvSpPr>
          <p:nvPr>
            <p:ph type="body" idx="1"/>
          </p:nvPr>
        </p:nvSpPr>
        <p:spPr>
          <a:xfrm>
            <a:off x="142844" y="1214422"/>
            <a:ext cx="8555069" cy="4714907"/>
          </a:xfrm>
        </p:spPr>
        <p:txBody>
          <a:bodyPr lIns="0" tIns="0" rIns="0" bIns="0"/>
          <a:lstStyle/>
          <a:p>
            <a:pPr lvl="1">
              <a:buNone/>
            </a:pPr>
            <a:r>
              <a:rPr lang="de-DE" sz="2000" dirty="0" smtClean="0"/>
              <a:t>	</a:t>
            </a:r>
            <a:r>
              <a:rPr lang="de-DE" sz="2000" b="1" dirty="0" smtClean="0">
                <a:latin typeface="Garamond" pitchFamily="18" charset="0"/>
              </a:rPr>
              <a:t>z.B. ORF-Gesetz</a:t>
            </a:r>
            <a:r>
              <a:rPr lang="de-DE" sz="2000" dirty="0" smtClean="0"/>
              <a:t/>
            </a:r>
            <a:br>
              <a:rPr lang="de-DE" sz="2000" dirty="0" smtClean="0"/>
            </a:br>
            <a:endParaRPr lang="de-DE" sz="2400" dirty="0" smtClean="0">
              <a:latin typeface="Garamond" pitchFamily="18" charset="0"/>
            </a:endParaRPr>
          </a:p>
          <a:p>
            <a:pPr lvl="1">
              <a:buNone/>
            </a:pPr>
            <a:r>
              <a:rPr lang="de-DE" sz="2400" i="1" dirty="0" smtClean="0">
                <a:latin typeface="Garamond" pitchFamily="18" charset="0"/>
              </a:rPr>
              <a:t>„…zu sorgen für angemessene Berücksichtigung der Anliegen behinderter Menschen“  (§ 4 Abs. 1 Z 10)</a:t>
            </a:r>
            <a:br>
              <a:rPr lang="de-DE" sz="2400" i="1" dirty="0" smtClean="0">
                <a:latin typeface="Garamond" pitchFamily="18" charset="0"/>
              </a:rPr>
            </a:br>
            <a:endParaRPr lang="de-DE" sz="2400" i="1" dirty="0" smtClean="0">
              <a:latin typeface="Garamond" pitchFamily="18" charset="0"/>
            </a:endParaRPr>
          </a:p>
          <a:p>
            <a:pPr lvl="1">
              <a:buNone/>
            </a:pPr>
            <a:r>
              <a:rPr lang="de-DE" sz="2400" i="1" dirty="0" smtClean="0">
                <a:latin typeface="Garamond" pitchFamily="18" charset="0"/>
              </a:rPr>
              <a:t>„die Informationssendungen des Fernsehens (…) sollen nach Maßgabe der technischen Entwicklung und der wirtschaftlichen Tragbarkeit so gestaltet sein, dass gehörlosen und gehörbehinderten Menschen das Verfolgen der Sendungen erleichtert wird. Darüber hinaus ist dafür zu sorgen, dass der jeweilige Anteil der für Hör- und </a:t>
            </a:r>
            <a:r>
              <a:rPr lang="de-DE" sz="2400" i="1" dirty="0" err="1" smtClean="0">
                <a:latin typeface="Garamond" pitchFamily="18" charset="0"/>
              </a:rPr>
              <a:t>Sehbhinderte</a:t>
            </a:r>
            <a:r>
              <a:rPr lang="de-DE" sz="2400" i="1" dirty="0" smtClean="0">
                <a:latin typeface="Garamond" pitchFamily="18" charset="0"/>
              </a:rPr>
              <a:t> </a:t>
            </a:r>
            <a:r>
              <a:rPr lang="de-DE" sz="2400" i="1" dirty="0" err="1" smtClean="0">
                <a:latin typeface="Garamond" pitchFamily="18" charset="0"/>
              </a:rPr>
              <a:t>barrierefrei</a:t>
            </a:r>
            <a:r>
              <a:rPr lang="de-DE" sz="2400" i="1" dirty="0" smtClean="0">
                <a:latin typeface="Garamond" pitchFamily="18" charset="0"/>
              </a:rPr>
              <a:t> zugänglich gemachten Sendungen durch geeignete Maßnahmen kontinuierlich (…) erhöht wird“ (§ 5 Abs. 2)</a:t>
            </a:r>
            <a:br>
              <a:rPr lang="de-DE" sz="2400" i="1" dirty="0" smtClean="0">
                <a:latin typeface="Garamond" pitchFamily="18" charset="0"/>
              </a:rPr>
            </a:br>
            <a:endParaRPr lang="de-DE" sz="2400" i="1" dirty="0" smtClean="0">
              <a:latin typeface="Garamond" pitchFamily="18" charset="0"/>
            </a:endParaRPr>
          </a:p>
          <a:p>
            <a:pPr lvl="1">
              <a:buNone/>
            </a:pPr>
            <a:endParaRPr lang="de-DE" sz="1600" i="1" dirty="0">
              <a:latin typeface="Garamond" pitchFamily="18" charset="0"/>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3543437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323850" y="333375"/>
            <a:ext cx="8188325" cy="873125"/>
          </a:xfrm>
        </p:spPr>
        <p:txBody>
          <a:bodyPr/>
          <a:lstStyle/>
          <a:p>
            <a:pPr algn="ctr"/>
            <a:r>
              <a:rPr lang="de-AT" sz="2800" b="1" kern="1200" dirty="0" smtClean="0">
                <a:solidFill>
                  <a:schemeClr val="bg1"/>
                </a:solidFill>
                <a:latin typeface="Garamond" pitchFamily="18" charset="0"/>
                <a:ea typeface="+mn-ea"/>
                <a:cs typeface="+mn-cs"/>
              </a:rPr>
              <a:t>Geltungsbereich des </a:t>
            </a:r>
            <a:r>
              <a:rPr lang="de-AT" sz="2800" b="1" kern="1200" dirty="0" err="1" smtClean="0">
                <a:solidFill>
                  <a:schemeClr val="bg1"/>
                </a:solidFill>
                <a:latin typeface="Garamond" pitchFamily="18" charset="0"/>
                <a:ea typeface="+mn-ea"/>
                <a:cs typeface="+mn-cs"/>
              </a:rPr>
              <a:t>BGStG</a:t>
            </a:r>
            <a:r>
              <a:rPr lang="de-AT" sz="2800" b="1" kern="1200" dirty="0" smtClean="0">
                <a:solidFill>
                  <a:schemeClr val="bg1"/>
                </a:solidFill>
                <a:latin typeface="Garamond" pitchFamily="18" charset="0"/>
                <a:ea typeface="+mn-ea"/>
                <a:cs typeface="+mn-cs"/>
              </a:rPr>
              <a:t> (§ 2) </a:t>
            </a:r>
          </a:p>
        </p:txBody>
      </p:sp>
      <p:sp>
        <p:nvSpPr>
          <p:cNvPr id="4" name="Textfeld 3"/>
          <p:cNvSpPr txBox="1"/>
          <p:nvPr/>
        </p:nvSpPr>
        <p:spPr>
          <a:xfrm>
            <a:off x="357158" y="1285861"/>
            <a:ext cx="8429684" cy="5724644"/>
          </a:xfrm>
          <a:prstGeom prst="rect">
            <a:avLst/>
          </a:prstGeom>
          <a:noFill/>
        </p:spPr>
        <p:txBody>
          <a:bodyPr wrap="square">
            <a:spAutoFit/>
          </a:bodyPr>
          <a:lstStyle/>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Verwaltung </a:t>
            </a:r>
            <a:r>
              <a:rPr lang="de-AT" sz="2400" dirty="0">
                <a:latin typeface="Garamond" pitchFamily="18" charset="0"/>
              </a:rPr>
              <a:t>des </a:t>
            </a:r>
            <a:r>
              <a:rPr lang="de-AT" sz="2400" dirty="0" smtClean="0">
                <a:latin typeface="Garamond" pitchFamily="18" charset="0"/>
              </a:rPr>
              <a:t>Bundes (auch mittelbare!)</a:t>
            </a:r>
            <a:br>
              <a:rPr lang="de-AT" sz="2400" dirty="0" smtClean="0">
                <a:latin typeface="Garamond" pitchFamily="18" charset="0"/>
              </a:rPr>
            </a:br>
            <a:r>
              <a:rPr lang="de-AT" sz="2400" dirty="0" smtClean="0">
                <a:latin typeface="Garamond" pitchFamily="18" charset="0"/>
              </a:rPr>
              <a:t> </a:t>
            </a:r>
            <a:endParaRPr lang="de-AT" sz="2400" dirty="0">
              <a:latin typeface="Garamond" pitchFamily="18" charset="0"/>
            </a:endParaRPr>
          </a:p>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a:latin typeface="Garamond" pitchFamily="18" charset="0"/>
              </a:rPr>
              <a:t>Private Rechtsverhältnisse </a:t>
            </a:r>
            <a:r>
              <a:rPr lang="de-AT" sz="2400" dirty="0" smtClean="0">
                <a:latin typeface="Garamond" pitchFamily="18" charset="0"/>
              </a:rPr>
              <a:t>einschließlich deren Anbahnung und Begründung</a:t>
            </a:r>
            <a:br>
              <a:rPr lang="de-AT" sz="2400" dirty="0" smtClean="0">
                <a:latin typeface="Garamond" pitchFamily="18" charset="0"/>
              </a:rPr>
            </a:br>
            <a:endParaRPr lang="de-AT" sz="2400" dirty="0" smtClean="0">
              <a:latin typeface="Garamond" pitchFamily="18" charset="0"/>
            </a:endParaRPr>
          </a:p>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Zugang zu und Versorgung mit öffentlich verfügbaren Gütern </a:t>
            </a:r>
            <a:r>
              <a:rPr lang="de-AT" sz="2400" dirty="0">
                <a:latin typeface="Garamond" pitchFamily="18" charset="0"/>
              </a:rPr>
              <a:t>und </a:t>
            </a:r>
            <a:r>
              <a:rPr lang="de-AT" sz="2400" dirty="0" smtClean="0">
                <a:latin typeface="Garamond" pitchFamily="18" charset="0"/>
              </a:rPr>
              <a:t>Dienstleistungen soweit unmittelbare Regelungskompetenz des Bundes vorliegt</a:t>
            </a:r>
            <a:r>
              <a:rPr lang="de-AT" sz="2400" dirty="0">
                <a:latin typeface="Garamond" pitchFamily="18" charset="0"/>
              </a:rPr>
              <a:t/>
            </a:r>
            <a:br>
              <a:rPr lang="de-AT" sz="2400" dirty="0">
                <a:latin typeface="Garamond" pitchFamily="18" charset="0"/>
              </a:rPr>
            </a:br>
            <a:endParaRPr lang="de-AT" sz="2400" dirty="0">
              <a:latin typeface="Garamond" pitchFamily="18" charset="0"/>
            </a:endParaRPr>
          </a:p>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Selbständige Erwerbstätigkeit</a:t>
            </a:r>
          </a:p>
          <a:p>
            <a:pPr marL="342900" indent="-342900">
              <a:lnSpc>
                <a:spcPct val="90000"/>
              </a:lnSpc>
              <a:spcBef>
                <a:spcPct val="20000"/>
              </a:spcBef>
              <a:buClr>
                <a:schemeClr val="accent6">
                  <a:lumMod val="60000"/>
                  <a:lumOff val="40000"/>
                </a:schemeClr>
              </a:buClr>
              <a:buFont typeface="Arial" pitchFamily="34" charset="0"/>
              <a:buChar char="•"/>
              <a:defRPr/>
            </a:pPr>
            <a:endParaRPr lang="de-AT" sz="2400" dirty="0" smtClean="0">
              <a:latin typeface="Garamond" pitchFamily="18" charset="0"/>
            </a:endParaRPr>
          </a:p>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Privatrechtliche </a:t>
            </a:r>
            <a:r>
              <a:rPr lang="de-AT" sz="2400" dirty="0">
                <a:latin typeface="Garamond" pitchFamily="18" charset="0"/>
              </a:rPr>
              <a:t>und öffentlich-rechtliche Dienstverhältnisse (</a:t>
            </a:r>
            <a:r>
              <a:rPr lang="de-AT" sz="2400" dirty="0" err="1">
                <a:latin typeface="Garamond" pitchFamily="18" charset="0"/>
              </a:rPr>
              <a:t>ausg</a:t>
            </a:r>
            <a:r>
              <a:rPr lang="de-AT" sz="2400" dirty="0">
                <a:latin typeface="Garamond" pitchFamily="18" charset="0"/>
              </a:rPr>
              <a:t>. Länder, Gemeinden</a:t>
            </a:r>
            <a:r>
              <a:rPr lang="de-AT" sz="2400" dirty="0" smtClean="0">
                <a:latin typeface="Garamond" pitchFamily="18" charset="0"/>
              </a:rPr>
              <a:t>..) sowie Berufliche Ausbildung </a:t>
            </a:r>
            <a:r>
              <a:rPr lang="de-AT" sz="2400" dirty="0" smtClean="0">
                <a:latin typeface="Garamond" pitchFamily="18" charset="0"/>
              </a:rPr>
              <a:t>(im </a:t>
            </a:r>
            <a:r>
              <a:rPr lang="de-AT" sz="2400" dirty="0" err="1" smtClean="0">
                <a:latin typeface="Garamond" pitchFamily="18" charset="0"/>
              </a:rPr>
              <a:t>BEinstG</a:t>
            </a:r>
            <a:r>
              <a:rPr lang="de-AT" sz="2400" dirty="0" smtClean="0">
                <a:latin typeface="Garamond" pitchFamily="18" charset="0"/>
              </a:rPr>
              <a:t>)</a:t>
            </a:r>
            <a:br>
              <a:rPr lang="de-AT" sz="2400" dirty="0" smtClean="0">
                <a:latin typeface="Garamond" pitchFamily="18" charset="0"/>
              </a:rPr>
            </a:br>
            <a:r>
              <a:rPr lang="de-AT" sz="2400" dirty="0">
                <a:latin typeface="Garamond" pitchFamily="18" charset="0"/>
              </a:rPr>
              <a:t/>
            </a:r>
            <a:br>
              <a:rPr lang="de-AT" sz="2400" dirty="0">
                <a:latin typeface="Garamond" pitchFamily="18" charset="0"/>
              </a:rPr>
            </a:br>
            <a:r>
              <a:rPr lang="de-AT" sz="2400" dirty="0" smtClean="0">
                <a:latin typeface="Garamond" pitchFamily="18" charset="0"/>
              </a:rPr>
              <a:t/>
            </a:r>
            <a:br>
              <a:rPr lang="de-AT" sz="2400" dirty="0" smtClean="0">
                <a:latin typeface="Garamond" pitchFamily="18" charset="0"/>
              </a:rPr>
            </a:br>
            <a:endParaRPr lang="de-AT" sz="2000" b="1" dirty="0">
              <a:latin typeface="+mn-lt"/>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323850" y="333375"/>
            <a:ext cx="8188325" cy="873125"/>
          </a:xfrm>
        </p:spPr>
        <p:txBody>
          <a:bodyPr/>
          <a:lstStyle/>
          <a:p>
            <a:pPr algn="ctr"/>
            <a:r>
              <a:rPr lang="de-AT" sz="2800" b="1" kern="1200" dirty="0" smtClean="0">
                <a:solidFill>
                  <a:schemeClr val="bg1"/>
                </a:solidFill>
                <a:latin typeface="Garamond" pitchFamily="18" charset="0"/>
                <a:ea typeface="+mn-ea"/>
                <a:cs typeface="+mn-cs"/>
              </a:rPr>
              <a:t>Geltungsbereich des NÖ ADG für Menschen mit Behinderungen (§ 11) </a:t>
            </a:r>
          </a:p>
        </p:txBody>
      </p:sp>
      <p:sp>
        <p:nvSpPr>
          <p:cNvPr id="4" name="Textfeld 3"/>
          <p:cNvSpPr txBox="1"/>
          <p:nvPr/>
        </p:nvSpPr>
        <p:spPr>
          <a:xfrm>
            <a:off x="357158" y="1285861"/>
            <a:ext cx="8429684" cy="3841052"/>
          </a:xfrm>
          <a:prstGeom prst="rect">
            <a:avLst/>
          </a:prstGeom>
          <a:noFill/>
        </p:spPr>
        <p:txBody>
          <a:bodyPr wrap="square">
            <a:spAutoFit/>
          </a:bodyPr>
          <a:lstStyle/>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Zugang zu selbständiger Erwerbstätigkeit</a:t>
            </a:r>
            <a:br>
              <a:rPr lang="de-AT" sz="2400" dirty="0" smtClean="0">
                <a:latin typeface="Garamond" pitchFamily="18" charset="0"/>
              </a:rPr>
            </a:br>
            <a:endParaRPr lang="de-AT" sz="2400" dirty="0" smtClean="0">
              <a:latin typeface="Garamond" pitchFamily="18" charset="0"/>
            </a:endParaRPr>
          </a:p>
          <a:p>
            <a:pPr marL="342900" indent="-342900">
              <a:lnSpc>
                <a:spcPct val="90000"/>
              </a:lnSpc>
              <a:spcBef>
                <a:spcPct val="20000"/>
              </a:spcBef>
              <a:buClr>
                <a:schemeClr val="accent6">
                  <a:lumMod val="60000"/>
                  <a:lumOff val="40000"/>
                </a:schemeClr>
              </a:buClr>
              <a:buFont typeface="Arial" pitchFamily="34" charset="0"/>
              <a:buChar char="•"/>
              <a:defRPr/>
            </a:pPr>
            <a:r>
              <a:rPr lang="de-AT" sz="2400" dirty="0" smtClean="0">
                <a:latin typeface="Garamond" pitchFamily="18" charset="0"/>
              </a:rPr>
              <a:t>Zugang zu Berufsberatung, Berufsausbildung, der beruflichen Weiterbildung und der Umschulung einschließlich der praktischen Berufserfahrung</a:t>
            </a:r>
          </a:p>
          <a:p>
            <a:pPr marL="342900" indent="-342900">
              <a:lnSpc>
                <a:spcPct val="90000"/>
              </a:lnSpc>
              <a:spcBef>
                <a:spcPct val="20000"/>
              </a:spcBef>
              <a:buClr>
                <a:schemeClr val="accent6">
                  <a:lumMod val="60000"/>
                  <a:lumOff val="40000"/>
                </a:schemeClr>
              </a:buClr>
              <a:defRPr/>
            </a:pPr>
            <a:r>
              <a:rPr lang="de-AT" sz="2400" dirty="0" smtClean="0">
                <a:latin typeface="Garamond" pitchFamily="18" charset="0"/>
              </a:rPr>
              <a:t/>
            </a:r>
            <a:br>
              <a:rPr lang="de-AT" sz="2400" dirty="0" smtClean="0">
                <a:latin typeface="Garamond" pitchFamily="18" charset="0"/>
              </a:rPr>
            </a:br>
            <a:r>
              <a:rPr lang="de-AT" sz="2400" dirty="0" smtClean="0">
                <a:latin typeface="Garamond" pitchFamily="18" charset="0"/>
              </a:rPr>
              <a:t/>
            </a:r>
            <a:br>
              <a:rPr lang="de-AT" sz="2400" dirty="0" smtClean="0">
                <a:latin typeface="Garamond" pitchFamily="18" charset="0"/>
              </a:rPr>
            </a:br>
            <a:r>
              <a:rPr lang="de-AT" sz="2400" dirty="0" smtClean="0">
                <a:latin typeface="Garamond" pitchFamily="18" charset="0"/>
              </a:rPr>
              <a:t>…..</a:t>
            </a:r>
            <a:r>
              <a:rPr lang="de-AT" sz="2400" dirty="0" err="1" smtClean="0">
                <a:latin typeface="Garamond" pitchFamily="18" charset="0"/>
              </a:rPr>
              <a:t>soferne</a:t>
            </a:r>
            <a:r>
              <a:rPr lang="de-AT" sz="2400" dirty="0" smtClean="0">
                <a:latin typeface="Garamond" pitchFamily="18" charset="0"/>
              </a:rPr>
              <a:t> in der Gesetzgebungskompetenz des Landes</a:t>
            </a:r>
            <a:br>
              <a:rPr lang="de-AT" sz="2400" dirty="0" smtClean="0">
                <a:latin typeface="Garamond" pitchFamily="18" charset="0"/>
              </a:rPr>
            </a:br>
            <a:r>
              <a:rPr lang="de-AT" sz="2400" dirty="0">
                <a:latin typeface="Garamond" pitchFamily="18" charset="0"/>
              </a:rPr>
              <a:t/>
            </a:r>
            <a:br>
              <a:rPr lang="de-AT" sz="2400" dirty="0">
                <a:latin typeface="Garamond" pitchFamily="18" charset="0"/>
              </a:rPr>
            </a:br>
            <a:r>
              <a:rPr lang="de-AT" sz="2400" dirty="0" smtClean="0">
                <a:latin typeface="Garamond" pitchFamily="18" charset="0"/>
              </a:rPr>
              <a:t/>
            </a:r>
            <a:br>
              <a:rPr lang="de-AT" sz="2400" dirty="0" smtClean="0">
                <a:latin typeface="Garamond" pitchFamily="18" charset="0"/>
              </a:rPr>
            </a:br>
            <a:endParaRPr lang="de-AT" sz="2000" b="1" dirty="0">
              <a:latin typeface="+mn-lt"/>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17</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Kernstück</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Diskriminierungsverbot</a:t>
            </a:r>
            <a:endParaRPr lang="en-GB" sz="2800" b="1" kern="1200" dirty="0" smtClean="0">
              <a:solidFill>
                <a:schemeClr val="bg1"/>
              </a:solidFill>
              <a:latin typeface="Garamond" pitchFamily="18" charset="0"/>
              <a:ea typeface="+mn-ea"/>
              <a:cs typeface="+mn-cs"/>
            </a:endParaRPr>
          </a:p>
        </p:txBody>
      </p:sp>
      <p:sp>
        <p:nvSpPr>
          <p:cNvPr id="8197" name="Rectangle 2"/>
          <p:cNvSpPr>
            <a:spLocks noGrp="1" noChangeArrowheads="1"/>
          </p:cNvSpPr>
          <p:nvPr>
            <p:ph type="body" idx="1"/>
          </p:nvPr>
        </p:nvSpPr>
        <p:spPr>
          <a:xfrm>
            <a:off x="539552" y="1071546"/>
            <a:ext cx="8068816" cy="5074031"/>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None/>
            </a:pPr>
            <a:r>
              <a:rPr lang="de-DE" sz="2800" dirty="0" smtClean="0"/>
              <a:t>	„</a:t>
            </a:r>
            <a:r>
              <a:rPr lang="de-DE" sz="2400" i="1" dirty="0" smtClean="0">
                <a:latin typeface="Garamond" pitchFamily="18" charset="0"/>
              </a:rPr>
              <a:t>Aufgrund einer Behinderung darf niemand unmittelbar oder mittelbar diskriminiert werden“ (§ 4 Abs. 1 </a:t>
            </a:r>
            <a:r>
              <a:rPr lang="de-DE" sz="2400" i="1" dirty="0" err="1" smtClean="0">
                <a:latin typeface="Garamond" pitchFamily="18" charset="0"/>
              </a:rPr>
              <a:t>BGStG</a:t>
            </a:r>
            <a:r>
              <a:rPr lang="de-DE" sz="2400" i="1" dirty="0" smtClean="0">
                <a:latin typeface="Garamond" pitchFamily="18" charset="0"/>
              </a:rPr>
              <a:t>)</a:t>
            </a:r>
            <a:r>
              <a:rPr lang="de-DE" sz="2800" dirty="0" smtClean="0"/>
              <a:t/>
            </a:r>
            <a:br>
              <a:rPr lang="de-DE" sz="2800" dirty="0" smtClean="0"/>
            </a:br>
            <a:r>
              <a:rPr lang="de-DE" sz="2400" dirty="0" smtClean="0">
                <a:latin typeface="Garamond" pitchFamily="18" charset="0"/>
              </a:rPr>
              <a:t>Eine </a:t>
            </a:r>
            <a:r>
              <a:rPr lang="de-DE" sz="2400" b="1" dirty="0" smtClean="0">
                <a:latin typeface="Garamond" pitchFamily="18" charset="0"/>
              </a:rPr>
              <a:t>Diskriminierung </a:t>
            </a:r>
            <a:r>
              <a:rPr lang="de-DE" sz="2400" dirty="0" smtClean="0">
                <a:latin typeface="Garamond" pitchFamily="18" charset="0"/>
              </a:rPr>
              <a:t>im Sinne des </a:t>
            </a:r>
            <a:r>
              <a:rPr lang="de-DE" sz="2400" b="1" dirty="0" smtClean="0">
                <a:latin typeface="Garamond" pitchFamily="18" charset="0"/>
              </a:rPr>
              <a:t>Bundes-Behindertengleichstellungsgesetzes </a:t>
            </a:r>
            <a:r>
              <a:rPr lang="de-DE" sz="2400" dirty="0" smtClean="0">
                <a:latin typeface="Garamond" pitchFamily="18" charset="0"/>
              </a:rPr>
              <a:t>liegt dann vor, wenn Menschen mit Behinderungen aufgrund ihrer Behinderung gegenüber anderen Personen benachteiligt werden. Diese Benachteiligung erfolgt durch</a:t>
            </a:r>
            <a:endParaRPr lang="de-DE" sz="2400" dirty="0" smtClean="0"/>
          </a:p>
          <a:p>
            <a:pPr lvl="0"/>
            <a:r>
              <a:rPr lang="de-DE" sz="2400" dirty="0" smtClean="0">
                <a:latin typeface="Garamond" pitchFamily="18" charset="0"/>
              </a:rPr>
              <a:t>eine weniger günstige Behandlung </a:t>
            </a:r>
          </a:p>
          <a:p>
            <a:r>
              <a:rPr lang="de-DE" sz="2400" dirty="0" smtClean="0">
                <a:latin typeface="Garamond" pitchFamily="18" charset="0"/>
              </a:rPr>
              <a:t>Belästigung</a:t>
            </a:r>
          </a:p>
          <a:p>
            <a:pPr lvl="0"/>
            <a:r>
              <a:rPr lang="de-DE" sz="2400" dirty="0" smtClean="0">
                <a:latin typeface="Garamond" pitchFamily="18" charset="0"/>
              </a:rPr>
              <a:t>Anweisung zur Diskriminierung oder Belästigung</a:t>
            </a:r>
          </a:p>
          <a:p>
            <a:pPr lvl="0"/>
            <a:r>
              <a:rPr lang="de-DE" sz="2400" b="1" dirty="0" smtClean="0">
                <a:latin typeface="Garamond" pitchFamily="18" charset="0"/>
              </a:rPr>
              <a:t>Barrieren</a:t>
            </a:r>
            <a:r>
              <a:rPr lang="de-DE" sz="2800" dirty="0" smtClean="0">
                <a:latin typeface="Garamond" pitchFamily="18" charset="0"/>
              </a:rPr>
              <a:t> </a:t>
            </a:r>
          </a:p>
          <a:p>
            <a:pPr lvl="0">
              <a:buNone/>
            </a:pPr>
            <a:endParaRPr lang="de-DE" sz="2800" dirty="0">
              <a:latin typeface="Garamond" pitchFamily="18" charset="0"/>
            </a:endParaRPr>
          </a:p>
        </p:txBody>
      </p:sp>
      <p:sp>
        <p:nvSpPr>
          <p:cNvPr id="8"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18</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Unmittelbare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a:t>
            </a:r>
            <a:endParaRPr lang="en-GB" sz="2800" b="1" kern="1200" dirty="0" smtClean="0">
              <a:solidFill>
                <a:schemeClr val="bg1"/>
              </a:solidFill>
              <a:latin typeface="Garamond" pitchFamily="18" charset="0"/>
              <a:ea typeface="+mn-ea"/>
              <a:cs typeface="+mn-cs"/>
            </a:endParaRPr>
          </a:p>
        </p:txBody>
      </p:sp>
      <p:sp>
        <p:nvSpPr>
          <p:cNvPr id="8197" name="Rectangle 2"/>
          <p:cNvSpPr>
            <a:spLocks noGrp="1" noChangeArrowheads="1"/>
          </p:cNvSpPr>
          <p:nvPr>
            <p:ph type="body" idx="1"/>
          </p:nvPr>
        </p:nvSpPr>
        <p:spPr>
          <a:xfrm>
            <a:off x="539552" y="1214422"/>
            <a:ext cx="8068816" cy="4931155"/>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lvl="0">
              <a:buNone/>
            </a:pPr>
            <a:endParaRPr lang="de-DE" sz="2800" dirty="0">
              <a:latin typeface="Garamond" pitchFamily="18" charset="0"/>
            </a:endParaRPr>
          </a:p>
        </p:txBody>
      </p:sp>
      <p:sp>
        <p:nvSpPr>
          <p:cNvPr id="8"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
        <p:nvSpPr>
          <p:cNvPr id="6" name="Rechteck 5"/>
          <p:cNvSpPr/>
          <p:nvPr/>
        </p:nvSpPr>
        <p:spPr>
          <a:xfrm>
            <a:off x="571472" y="1357298"/>
            <a:ext cx="7929618" cy="4154984"/>
          </a:xfrm>
          <a:prstGeom prst="rect">
            <a:avLst/>
          </a:prstGeom>
        </p:spPr>
        <p:txBody>
          <a:bodyPr wrap="square">
            <a:spAutoFit/>
          </a:bodyPr>
          <a:lstStyle/>
          <a:p>
            <a:r>
              <a:rPr lang="de-DE" sz="2400" i="1" dirty="0" smtClean="0">
                <a:latin typeface="Garamond" pitchFamily="18" charset="0"/>
              </a:rPr>
              <a:t>„Eine unmittelbare Diskriminierung liegt dann vor, wenn eine Person auf Grund ihrer Behinderung in einer vergleichbaren Situation eine weniger günstige Behandlung erfährt, als eine andere Person erfährt, erfahren hat oder erfahren würde“ </a:t>
            </a:r>
            <a:r>
              <a:rPr lang="de-DE" sz="2400" dirty="0" smtClean="0">
                <a:latin typeface="Garamond" pitchFamily="18" charset="0"/>
              </a:rPr>
              <a:t/>
            </a:r>
            <a:br>
              <a:rPr lang="de-DE" sz="2400" dirty="0" smtClean="0">
                <a:latin typeface="Garamond" pitchFamily="18" charset="0"/>
              </a:rPr>
            </a:br>
            <a:r>
              <a:rPr lang="de-DE" sz="2400" dirty="0" smtClean="0">
                <a:latin typeface="Garamond" pitchFamily="18" charset="0"/>
              </a:rPr>
              <a:t>(§ 5 Abs. 1 </a:t>
            </a:r>
            <a:r>
              <a:rPr lang="de-DE" sz="2400" dirty="0" err="1" smtClean="0">
                <a:latin typeface="Garamond" pitchFamily="18" charset="0"/>
              </a:rPr>
              <a:t>BGStG</a:t>
            </a:r>
            <a:r>
              <a:rPr lang="de-DE" sz="2400" dirty="0" smtClean="0">
                <a:latin typeface="Garamond" pitchFamily="18" charset="0"/>
              </a:rPr>
              <a:t>)</a:t>
            </a:r>
          </a:p>
          <a:p>
            <a:endParaRPr lang="de-DE" sz="2400" dirty="0" smtClean="0">
              <a:latin typeface="Garamond" pitchFamily="18" charset="0"/>
            </a:endParaRPr>
          </a:p>
          <a:p>
            <a:pPr>
              <a:buFont typeface="Symbol" pitchFamily="18" charset="2"/>
              <a:buChar char="-"/>
            </a:pPr>
            <a:r>
              <a:rPr lang="de-DE" sz="2400" b="1" dirty="0" smtClean="0">
                <a:latin typeface="Garamond" pitchFamily="18" charset="0"/>
              </a:rPr>
              <a:t> für eine unmittelbare Diskriminierung gibt es keine sachliche Rechtfertigung – sie ist in jedem Fall unzulässig </a:t>
            </a:r>
            <a:br>
              <a:rPr lang="de-DE" sz="2400" b="1" dirty="0" smtClean="0">
                <a:latin typeface="Garamond" pitchFamily="18" charset="0"/>
              </a:rPr>
            </a:br>
            <a:r>
              <a:rPr lang="de-DE" sz="2400" b="1" dirty="0" smtClean="0">
                <a:latin typeface="Garamond" pitchFamily="18" charset="0"/>
              </a:rPr>
              <a:t/>
            </a:r>
            <a:br>
              <a:rPr lang="de-DE" sz="2400" b="1" dirty="0" smtClean="0">
                <a:latin typeface="Garamond" pitchFamily="18" charset="0"/>
              </a:rPr>
            </a:br>
            <a:r>
              <a:rPr lang="de-DE" sz="2400" dirty="0" smtClean="0">
                <a:latin typeface="Garamond" pitchFamily="18" charset="0"/>
              </a:rPr>
              <a:t>im Falle einer Diskriminierung durch anderes Gesetz ist Art. 7 Abs. 1 B-VG heranzuziehen, nicht das </a:t>
            </a:r>
            <a:r>
              <a:rPr lang="de-DE" sz="2400" dirty="0" err="1" smtClean="0">
                <a:latin typeface="Garamond" pitchFamily="18" charset="0"/>
              </a:rPr>
              <a:t>BGStG</a:t>
            </a:r>
            <a:endParaRPr lang="de-DE"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19</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Mittelbare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a:t>
            </a:r>
            <a:r>
              <a:rPr lang="en-GB" sz="2800" b="1" kern="1200" dirty="0" smtClean="0">
                <a:solidFill>
                  <a:schemeClr val="bg1"/>
                </a:solidFill>
                <a:latin typeface="Garamond" pitchFamily="18" charset="0"/>
                <a:ea typeface="+mn-ea"/>
                <a:cs typeface="+mn-cs"/>
              </a:rPr>
              <a:t> I</a:t>
            </a:r>
          </a:p>
        </p:txBody>
      </p:sp>
      <p:sp>
        <p:nvSpPr>
          <p:cNvPr id="8197" name="Rectangle 2"/>
          <p:cNvSpPr>
            <a:spLocks noGrp="1" noChangeArrowheads="1"/>
          </p:cNvSpPr>
          <p:nvPr>
            <p:ph type="body" idx="1"/>
          </p:nvPr>
        </p:nvSpPr>
        <p:spPr>
          <a:xfrm>
            <a:off x="539552" y="1214422"/>
            <a:ext cx="8068816" cy="4931155"/>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lvl="0">
              <a:buNone/>
            </a:pPr>
            <a:endParaRPr lang="de-DE" sz="2800" dirty="0">
              <a:latin typeface="Garamond" pitchFamily="18" charset="0"/>
            </a:endParaRPr>
          </a:p>
        </p:txBody>
      </p:sp>
      <p:sp>
        <p:nvSpPr>
          <p:cNvPr id="8"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
        <p:nvSpPr>
          <p:cNvPr id="6" name="Rechteck 5"/>
          <p:cNvSpPr/>
          <p:nvPr/>
        </p:nvSpPr>
        <p:spPr>
          <a:xfrm>
            <a:off x="571472" y="1357299"/>
            <a:ext cx="7929618" cy="4524315"/>
          </a:xfrm>
          <a:prstGeom prst="rect">
            <a:avLst/>
          </a:prstGeom>
        </p:spPr>
        <p:txBody>
          <a:bodyPr wrap="square">
            <a:spAutoFit/>
          </a:bodyPr>
          <a:lstStyle/>
          <a:p>
            <a:r>
              <a:rPr lang="de-DE" sz="2400" i="1" dirty="0" smtClean="0">
                <a:latin typeface="Garamond" pitchFamily="18" charset="0"/>
              </a:rPr>
              <a:t>„Eine mittelbare Diskriminierung liegt vor, wenn dem Anschein nach neutrale Vorschriften, Kriterien oder Verfahren sowie </a:t>
            </a:r>
            <a:r>
              <a:rPr lang="de-DE" sz="2400" b="1" i="1" dirty="0" smtClean="0">
                <a:latin typeface="Garamond" pitchFamily="18" charset="0"/>
              </a:rPr>
              <a:t>Merkmale gestalteter Lebensbereiche </a:t>
            </a:r>
            <a:r>
              <a:rPr lang="de-DE" sz="2400" i="1" dirty="0" smtClean="0">
                <a:latin typeface="Garamond" pitchFamily="18" charset="0"/>
              </a:rPr>
              <a:t>Menschen mit Behinderungen gegenüber anderen Personen in besonderer Weise benachteiligen können, es sei denn, die betreffenden Vorschriften, Kriterien oder Verfahren sowie Merkmale gestalteter Lebensbereiche sind</a:t>
            </a:r>
            <a:br>
              <a:rPr lang="de-DE" sz="2400" i="1" dirty="0" smtClean="0">
                <a:latin typeface="Garamond" pitchFamily="18" charset="0"/>
              </a:rPr>
            </a:br>
            <a:r>
              <a:rPr lang="de-DE" sz="2400" i="1" dirty="0" smtClean="0">
                <a:latin typeface="Garamond" pitchFamily="18" charset="0"/>
              </a:rPr>
              <a:t>durch ein </a:t>
            </a:r>
            <a:r>
              <a:rPr lang="de-DE" sz="2400" b="1" i="1" dirty="0" smtClean="0">
                <a:latin typeface="Garamond" pitchFamily="18" charset="0"/>
              </a:rPr>
              <a:t>rechtmäßiges Ziel sachlich gerechtfertigt </a:t>
            </a:r>
            <a:r>
              <a:rPr lang="de-DE" sz="2400" i="1" dirty="0" smtClean="0">
                <a:latin typeface="Garamond" pitchFamily="18" charset="0"/>
              </a:rPr>
              <a:t>und</a:t>
            </a:r>
            <a:br>
              <a:rPr lang="de-DE" sz="2400" i="1" dirty="0" smtClean="0">
                <a:latin typeface="Garamond" pitchFamily="18" charset="0"/>
              </a:rPr>
            </a:br>
            <a:r>
              <a:rPr lang="de-DE" sz="2400" i="1" dirty="0" smtClean="0">
                <a:latin typeface="Garamond" pitchFamily="18" charset="0"/>
              </a:rPr>
              <a:t>die Mittel sind zur Erreichung dieses Zieles </a:t>
            </a:r>
            <a:r>
              <a:rPr lang="de-DE" sz="2400" b="1" i="1" dirty="0" smtClean="0">
                <a:latin typeface="Garamond" pitchFamily="18" charset="0"/>
              </a:rPr>
              <a:t>angemessen und erforderlich</a:t>
            </a:r>
            <a:r>
              <a:rPr lang="de-DE" sz="2400" i="1" dirty="0" smtClean="0">
                <a:latin typeface="Garamond" pitchFamily="18" charset="0"/>
              </a:rPr>
              <a:t>“ </a:t>
            </a:r>
            <a:r>
              <a:rPr lang="de-DE" sz="2400" dirty="0" smtClean="0">
                <a:latin typeface="Garamond" pitchFamily="18" charset="0"/>
              </a:rPr>
              <a:t>(§ 5 Abs. 2 </a:t>
            </a:r>
            <a:r>
              <a:rPr lang="de-DE" sz="2400" dirty="0" err="1" smtClean="0">
                <a:latin typeface="Garamond" pitchFamily="18" charset="0"/>
              </a:rPr>
              <a:t>BGStG</a:t>
            </a:r>
            <a:r>
              <a:rPr lang="de-DE" sz="2400" dirty="0" smtClean="0">
                <a:latin typeface="Garamond" pitchFamily="18" charset="0"/>
              </a:rPr>
              <a:t>)</a:t>
            </a:r>
          </a:p>
          <a:p>
            <a:endParaRPr lang="de-DE" sz="2400" dirty="0" smtClean="0">
              <a:latin typeface="Garamond" pitchFamily="18" charset="0"/>
            </a:endParaRPr>
          </a:p>
          <a:p>
            <a:pPr>
              <a:buFont typeface="Symbol" pitchFamily="18" charset="2"/>
              <a:buChar char="-"/>
            </a:pPr>
            <a:r>
              <a:rPr lang="de-DE" sz="2400" b="1" dirty="0" smtClean="0">
                <a:latin typeface="Garamond" pitchFamily="18" charset="0"/>
              </a:rPr>
              <a:t> eine mittelbare Diskriminierung kann also zulässig sein!</a:t>
            </a:r>
          </a:p>
          <a:p>
            <a:pPr>
              <a:buFont typeface="Symbol" pitchFamily="18" charset="2"/>
              <a:buChar char="-"/>
            </a:pPr>
            <a:r>
              <a:rPr lang="de-DE" sz="2400" b="1" dirty="0" smtClean="0">
                <a:latin typeface="Garamond" pitchFamily="18" charset="0"/>
              </a:rPr>
              <a:t> Barrieren sind Merkmale gestalteter Lebensbereiche</a:t>
            </a:r>
            <a:endParaRPr lang="de-DE"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a:noFill/>
        </p:spPr>
        <p:txBody>
          <a:bodyPr/>
          <a:lstStyle/>
          <a:p>
            <a:fld id="{13B54C5B-A35C-4532-BF51-1300D16C478E}" type="slidenum">
              <a:rPr lang="de-DE" smtClean="0"/>
              <a:pPr/>
              <a:t>2</a:t>
            </a:fld>
            <a:endParaRPr lang="de-DE" smtClean="0"/>
          </a:p>
        </p:txBody>
      </p:sp>
      <p:sp>
        <p:nvSpPr>
          <p:cNvPr id="7172" name="Rectangle 1"/>
          <p:cNvSpPr>
            <a:spLocks noGrp="1" noChangeArrowheads="1"/>
          </p:cNvSpPr>
          <p:nvPr>
            <p:ph type="title"/>
          </p:nvPr>
        </p:nvSpPr>
        <p:spPr>
          <a:xfrm>
            <a:off x="346074" y="571480"/>
            <a:ext cx="8042349" cy="71438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Inhalt</a:t>
            </a:r>
            <a:r>
              <a:rPr lang="en-GB" sz="3200" b="1" dirty="0" smtClean="0">
                <a:solidFill>
                  <a:schemeClr val="tx1"/>
                </a:solidFill>
              </a:rPr>
              <a:t/>
            </a:r>
            <a:br>
              <a:rPr lang="en-GB" sz="3200" b="1" dirty="0" smtClean="0">
                <a:solidFill>
                  <a:schemeClr val="tx1"/>
                </a:solidFill>
              </a:rPr>
            </a:br>
            <a:endParaRPr lang="en-GB" sz="3200" b="1" dirty="0" smtClean="0">
              <a:solidFill>
                <a:schemeClr val="tx1"/>
              </a:solidFill>
            </a:endParaRPr>
          </a:p>
        </p:txBody>
      </p:sp>
      <p:sp>
        <p:nvSpPr>
          <p:cNvPr id="7173" name="Rectangle 2"/>
          <p:cNvSpPr>
            <a:spLocks noGrp="1" noChangeArrowheads="1"/>
          </p:cNvSpPr>
          <p:nvPr>
            <p:ph type="body" idx="1"/>
          </p:nvPr>
        </p:nvSpPr>
        <p:spPr>
          <a:xfrm>
            <a:off x="468313" y="1285861"/>
            <a:ext cx="8229600" cy="4807436"/>
          </a:xfrm>
        </p:spPr>
        <p:txBody>
          <a:bodyPr lIns="0" tIns="0" rIns="0" bIns="0"/>
          <a:lstStyle/>
          <a:p>
            <a:pPr lvl="0"/>
            <a:r>
              <a:rPr lang="de-DE" sz="2400" b="1" dirty="0" smtClean="0">
                <a:latin typeface="Garamond" pitchFamily="18" charset="0"/>
              </a:rPr>
              <a:t>Kurze Vorstellung der Behindertenanwaltschaft</a:t>
            </a:r>
            <a:r>
              <a:rPr lang="de-DE" sz="2400" dirty="0" smtClean="0">
                <a:latin typeface="Garamond" pitchFamily="18" charset="0"/>
              </a:rPr>
              <a:t/>
            </a:r>
            <a:br>
              <a:rPr lang="de-DE" sz="2400" dirty="0" smtClean="0">
                <a:latin typeface="Garamond" pitchFamily="18" charset="0"/>
              </a:rPr>
            </a:br>
            <a:endParaRPr lang="de-DE" sz="2400" dirty="0" smtClean="0">
              <a:latin typeface="Garamond" pitchFamily="18" charset="0"/>
            </a:endParaRPr>
          </a:p>
          <a:p>
            <a:pPr lvl="0"/>
            <a:r>
              <a:rPr lang="de-DE" sz="2400" b="1" dirty="0" smtClean="0">
                <a:latin typeface="Garamond" pitchFamily="18" charset="0"/>
              </a:rPr>
              <a:t>Rechtsgrundlagen und Grundsätze des Behindertengleich-stellungsrechtes (samt UN-Behindertenrechtskonvention)</a:t>
            </a:r>
            <a:br>
              <a:rPr lang="de-DE" sz="2400" b="1" dirty="0" smtClean="0">
                <a:latin typeface="Garamond" pitchFamily="18" charset="0"/>
              </a:rPr>
            </a:br>
            <a:endParaRPr lang="de-DE" sz="2400" b="1" dirty="0" smtClean="0">
              <a:latin typeface="Garamond" pitchFamily="18" charset="0"/>
            </a:endParaRPr>
          </a:p>
          <a:p>
            <a:pPr lvl="0"/>
            <a:r>
              <a:rPr lang="de-DE" sz="2400" b="1" dirty="0" smtClean="0">
                <a:latin typeface="Garamond" pitchFamily="18" charset="0"/>
              </a:rPr>
              <a:t>Rechtsgrundlagen zur </a:t>
            </a:r>
            <a:r>
              <a:rPr lang="de-DE" sz="2400" b="1" dirty="0" err="1" smtClean="0">
                <a:latin typeface="Garamond" pitchFamily="18" charset="0"/>
              </a:rPr>
              <a:t>Barrierefreiheit</a:t>
            </a:r>
            <a:r>
              <a:rPr lang="de-DE" sz="2400" b="1" dirty="0" smtClean="0">
                <a:latin typeface="Garamond" pitchFamily="18" charset="0"/>
              </a:rPr>
              <a:t>  </a:t>
            </a:r>
            <a:br>
              <a:rPr lang="de-DE" sz="2400" b="1" dirty="0" smtClean="0">
                <a:latin typeface="Garamond" pitchFamily="18" charset="0"/>
              </a:rPr>
            </a:br>
            <a:endParaRPr lang="de-DE" sz="2400" b="1" dirty="0" smtClean="0">
              <a:latin typeface="Garamond" pitchFamily="18" charset="0"/>
            </a:endParaRPr>
          </a:p>
          <a:p>
            <a:pPr lvl="0"/>
            <a:r>
              <a:rPr lang="de-DE" sz="2400" b="1" dirty="0" smtClean="0">
                <a:latin typeface="Garamond" pitchFamily="18" charset="0"/>
              </a:rPr>
              <a:t>Rechtsansprüche und Rechtsdurchsetzung</a:t>
            </a:r>
            <a:endParaRPr lang="de-DE" sz="2400" dirty="0" smtClean="0">
              <a:latin typeface="Garamond" pitchFamily="18" charset="0"/>
            </a:endParaRPr>
          </a:p>
          <a:p>
            <a:pPr lvl="0">
              <a:buNone/>
            </a:pPr>
            <a:endParaRPr lang="de-DE" sz="2400" dirty="0" smtClean="0">
              <a:latin typeface="Garamond" pitchFamily="18" charset="0"/>
            </a:endParaRPr>
          </a:p>
          <a:p>
            <a:pPr lvl="0"/>
            <a:r>
              <a:rPr lang="de-DE" sz="2400" b="1" dirty="0" smtClean="0">
                <a:latin typeface="Garamond" pitchFamily="18" charset="0"/>
              </a:rPr>
              <a:t>Erfahrungen aus Interventionen, Schlichtungen und Klagen</a:t>
            </a:r>
            <a:r>
              <a:rPr lang="de-DE" sz="2400" dirty="0" smtClean="0">
                <a:latin typeface="Garamond" pitchFamily="18" charset="0"/>
              </a:rPr>
              <a:t/>
            </a:r>
            <a:br>
              <a:rPr lang="de-DE" sz="2400" dirty="0" smtClean="0">
                <a:latin typeface="Garamond" pitchFamily="18" charset="0"/>
              </a:rPr>
            </a:br>
            <a:endParaRPr lang="de-DE" sz="2400" dirty="0" smtClean="0">
              <a:latin typeface="Garamond" pitchFamily="18" charset="0"/>
            </a:endParaRPr>
          </a:p>
          <a:p>
            <a:pPr lvl="0" algn="ctr">
              <a:buNone/>
            </a:pPr>
            <a:r>
              <a:rPr lang="de-DE" sz="2800" dirty="0" smtClean="0">
                <a:latin typeface="Garamond" pitchFamily="18" charset="0"/>
              </a:rPr>
              <a:t>	</a:t>
            </a:r>
            <a:r>
              <a:rPr lang="en-GB" sz="2800" dirty="0" smtClean="0">
                <a:latin typeface="Garamond" pitchFamily="18" charset="0"/>
              </a:rPr>
              <a:t/>
            </a:r>
            <a:br>
              <a:rPr lang="en-GB" sz="2800" dirty="0" smtClean="0">
                <a:latin typeface="Garamond" pitchFamily="18" charset="0"/>
              </a:rPr>
            </a:br>
            <a:endParaRPr lang="en-GB" sz="2800" dirty="0" smtClean="0">
              <a:latin typeface="Garamond" pitchFamily="18" charset="0"/>
            </a:endParaRPr>
          </a:p>
          <a:p>
            <a:endParaRPr lang="en-GB" sz="2400" b="1" dirty="0" smtClean="0">
              <a:latin typeface="+mj-lt"/>
            </a:endParaRPr>
          </a:p>
          <a:p>
            <a:pPr>
              <a:buNone/>
            </a:pPr>
            <a:endParaRPr lang="en-GB" sz="2400" b="1" dirty="0" smtClean="0">
              <a:latin typeface="+mj-lt"/>
            </a:endParaRPr>
          </a:p>
        </p:txBody>
      </p:sp>
      <p:sp>
        <p:nvSpPr>
          <p:cNvPr id="7"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20</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mittelbare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a:t>
            </a:r>
            <a:r>
              <a:rPr lang="en-GB" sz="2800" b="1" kern="1200" dirty="0" smtClean="0">
                <a:solidFill>
                  <a:schemeClr val="bg1"/>
                </a:solidFill>
                <a:latin typeface="Garamond" pitchFamily="18" charset="0"/>
                <a:ea typeface="+mn-ea"/>
                <a:cs typeface="+mn-cs"/>
              </a:rPr>
              <a:t> II</a:t>
            </a:r>
          </a:p>
        </p:txBody>
      </p:sp>
      <p:sp>
        <p:nvSpPr>
          <p:cNvPr id="8197" name="Rectangle 2"/>
          <p:cNvSpPr>
            <a:spLocks noGrp="1" noChangeArrowheads="1"/>
          </p:cNvSpPr>
          <p:nvPr>
            <p:ph type="body" idx="1"/>
          </p:nvPr>
        </p:nvSpPr>
        <p:spPr>
          <a:xfrm>
            <a:off x="683568" y="980728"/>
            <a:ext cx="7924800" cy="5164849"/>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None/>
            </a:pPr>
            <a:r>
              <a:rPr lang="de-DE" sz="2400" dirty="0" smtClean="0"/>
              <a:t>	„</a:t>
            </a:r>
            <a:r>
              <a:rPr lang="de-DE" sz="2400" i="1" dirty="0" smtClean="0">
                <a:latin typeface="Garamond" pitchFamily="18" charset="0"/>
              </a:rPr>
              <a:t>Eine mittelbare Diskriminierung (…) liegt nicht vor, wenn die Beseitigung von  Bedingungen, die eine Benachteiligung begründen, insbesondere von </a:t>
            </a:r>
            <a:r>
              <a:rPr lang="de-DE" sz="2400" b="1" i="1" dirty="0" smtClean="0">
                <a:latin typeface="Garamond" pitchFamily="18" charset="0"/>
              </a:rPr>
              <a:t>Barrieren</a:t>
            </a:r>
            <a:r>
              <a:rPr lang="de-DE" sz="2400" i="1" dirty="0" smtClean="0">
                <a:latin typeface="Garamond" pitchFamily="18" charset="0"/>
              </a:rPr>
              <a:t> rechtswidrig oder wegen unverhältnismäßiger Belastungen unzumutbar wäre.“ (§ 6 Abs. 1 </a:t>
            </a:r>
            <a:r>
              <a:rPr lang="de-DE" sz="2400" i="1" dirty="0" err="1" smtClean="0">
                <a:latin typeface="Garamond" pitchFamily="18" charset="0"/>
              </a:rPr>
              <a:t>BGStG</a:t>
            </a:r>
            <a:r>
              <a:rPr lang="de-DE" sz="2400" i="1" dirty="0" smtClean="0">
                <a:latin typeface="Garamond" pitchFamily="18" charset="0"/>
              </a:rPr>
              <a:t>).</a:t>
            </a:r>
            <a:br>
              <a:rPr lang="de-DE" sz="2400" i="1" dirty="0" smtClean="0">
                <a:latin typeface="Garamond" pitchFamily="18" charset="0"/>
              </a:rPr>
            </a:br>
            <a:r>
              <a:rPr lang="de-DE" sz="2400" dirty="0" smtClean="0">
                <a:latin typeface="Garamond" pitchFamily="18" charset="0"/>
              </a:rPr>
              <a:t>Dabei sind gem. § 6 Abs. 2 </a:t>
            </a:r>
            <a:r>
              <a:rPr lang="de-DE" sz="2400" dirty="0" err="1" smtClean="0">
                <a:latin typeface="Garamond" pitchFamily="18" charset="0"/>
              </a:rPr>
              <a:t>BGStG</a:t>
            </a:r>
            <a:r>
              <a:rPr lang="de-DE" sz="2400" dirty="0" smtClean="0">
                <a:latin typeface="Garamond" pitchFamily="18" charset="0"/>
              </a:rPr>
              <a:t> insbesondere zu prüfen:</a:t>
            </a:r>
          </a:p>
          <a:p>
            <a:pPr marL="457200" lvl="0" indent="-457200">
              <a:buFont typeface="+mj-lt"/>
              <a:buAutoNum type="arabicPeriod"/>
            </a:pPr>
            <a:r>
              <a:rPr lang="de-DE" sz="2400" i="1" dirty="0" smtClean="0">
                <a:latin typeface="Garamond" pitchFamily="18" charset="0"/>
              </a:rPr>
              <a:t>Der Aufwand für die Beseitigung</a:t>
            </a:r>
          </a:p>
          <a:p>
            <a:pPr marL="457200" lvl="0" indent="-457200">
              <a:buFont typeface="+mj-lt"/>
              <a:buAutoNum type="arabicPeriod"/>
            </a:pPr>
            <a:r>
              <a:rPr lang="de-DE" sz="2400" i="1" dirty="0" smtClean="0">
                <a:latin typeface="Garamond" pitchFamily="18" charset="0"/>
              </a:rPr>
              <a:t>Die wirtschaftliche Leistungsfähigkeit</a:t>
            </a:r>
          </a:p>
          <a:p>
            <a:pPr marL="457200" lvl="0" indent="-457200">
              <a:buFont typeface="+mj-lt"/>
              <a:buAutoNum type="arabicPeriod"/>
            </a:pPr>
            <a:r>
              <a:rPr lang="de-DE" sz="2400" i="1" dirty="0" smtClean="0">
                <a:latin typeface="Garamond" pitchFamily="18" charset="0"/>
              </a:rPr>
              <a:t>Förderung aus öffentlichen Mitteln</a:t>
            </a:r>
          </a:p>
          <a:p>
            <a:pPr marL="457200" lvl="0" indent="-457200">
              <a:buFont typeface="+mj-lt"/>
              <a:buAutoNum type="arabicPeriod"/>
            </a:pPr>
            <a:r>
              <a:rPr lang="de-DE" sz="2400" i="1" dirty="0" smtClean="0">
                <a:latin typeface="Garamond" pitchFamily="18" charset="0"/>
              </a:rPr>
              <a:t>Die seit dem Inkrafttreten des </a:t>
            </a:r>
            <a:r>
              <a:rPr lang="de-DE" sz="2400" i="1" dirty="0" err="1" smtClean="0">
                <a:latin typeface="Garamond" pitchFamily="18" charset="0"/>
              </a:rPr>
              <a:t>BGStG</a:t>
            </a:r>
            <a:r>
              <a:rPr lang="de-DE" sz="2400" i="1" dirty="0" smtClean="0">
                <a:latin typeface="Garamond" pitchFamily="18" charset="0"/>
              </a:rPr>
              <a:t> vergangene Zeit</a:t>
            </a:r>
          </a:p>
          <a:p>
            <a:pPr marL="457200" lvl="0" indent="-457200">
              <a:buFont typeface="+mj-lt"/>
              <a:buAutoNum type="arabicPeriod"/>
            </a:pPr>
            <a:r>
              <a:rPr lang="de-DE" sz="2400" i="1" dirty="0" smtClean="0">
                <a:latin typeface="Garamond" pitchFamily="18" charset="0"/>
              </a:rPr>
              <a:t>Die Auswirkungen auf die allgemeinen Interessen</a:t>
            </a:r>
          </a:p>
          <a:p>
            <a:pPr marL="457200" lvl="0" indent="-457200">
              <a:buFont typeface="+mj-lt"/>
              <a:buAutoNum type="arabicPeriod"/>
            </a:pPr>
            <a:r>
              <a:rPr lang="de-DE" sz="2400" i="1" dirty="0" smtClean="0">
                <a:latin typeface="Garamond" pitchFamily="18" charset="0"/>
              </a:rPr>
              <a:t>Beim Zugang zu Wohnraum der darzulegende Bedarf</a:t>
            </a:r>
            <a:r>
              <a:rPr lang="de-DE" sz="2800" dirty="0" smtClean="0">
                <a:latin typeface="Garamond" pitchFamily="18" charset="0"/>
              </a:rPr>
              <a:t/>
            </a:r>
            <a:br>
              <a:rPr lang="de-DE" sz="2800" dirty="0" smtClean="0">
                <a:latin typeface="Garamond" pitchFamily="18" charset="0"/>
              </a:rPr>
            </a:br>
            <a:endParaRPr lang="de-DE" sz="2800" dirty="0" smtClean="0">
              <a:latin typeface="Garamond" pitchFamily="18" charset="0"/>
            </a:endParaRPr>
          </a:p>
          <a:p>
            <a:pPr lvl="0">
              <a:buNone/>
            </a:pPr>
            <a:endParaRPr lang="de-DE" sz="2800" dirty="0">
              <a:latin typeface="Garamond" pitchFamily="18" charset="0"/>
            </a:endParaRPr>
          </a:p>
        </p:txBody>
      </p:sp>
      <p:sp>
        <p:nvSpPr>
          <p:cNvPr id="8"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21</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mittelbare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a:t>
            </a:r>
            <a:r>
              <a:rPr lang="en-GB" sz="2800" b="1" kern="1200" dirty="0" smtClean="0">
                <a:solidFill>
                  <a:schemeClr val="bg1"/>
                </a:solidFill>
                <a:latin typeface="Garamond" pitchFamily="18" charset="0"/>
                <a:ea typeface="+mn-ea"/>
                <a:cs typeface="+mn-cs"/>
              </a:rPr>
              <a:t> III</a:t>
            </a:r>
          </a:p>
        </p:txBody>
      </p:sp>
      <p:sp>
        <p:nvSpPr>
          <p:cNvPr id="8197" name="Rectangle 2"/>
          <p:cNvSpPr>
            <a:spLocks noGrp="1" noChangeArrowheads="1"/>
          </p:cNvSpPr>
          <p:nvPr>
            <p:ph type="body" idx="1"/>
          </p:nvPr>
        </p:nvSpPr>
        <p:spPr>
          <a:xfrm>
            <a:off x="285720" y="980728"/>
            <a:ext cx="8322648" cy="5164849"/>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None/>
            </a:pPr>
            <a:r>
              <a:rPr lang="de-DE" sz="2400" dirty="0" smtClean="0"/>
              <a:t>	„</a:t>
            </a:r>
            <a:r>
              <a:rPr lang="de-DE" sz="2400" i="1" dirty="0" smtClean="0">
                <a:latin typeface="Garamond" pitchFamily="18" charset="0"/>
              </a:rPr>
              <a:t>Erweist sich die Beseitigung von Bedingungen, die eine Benachteiligung begründen, als unverhältnismäßige Belastung (…), liegt eine Diskriminierung vor, wenn verabsäumt wurde, durch zumutbare Maßnahmen zumindest eine maßgebliche Verbesserung der Situation der betroffenen Person im Sinne einer größtmöglichen Annäherung an eine Gleichbehandlung zu bewirken…“</a:t>
            </a:r>
            <a:br>
              <a:rPr lang="de-DE" sz="2400" i="1" dirty="0" smtClean="0">
                <a:latin typeface="Garamond" pitchFamily="18" charset="0"/>
              </a:rPr>
            </a:br>
            <a:r>
              <a:rPr lang="de-DE" sz="2400" i="1" dirty="0" smtClean="0">
                <a:latin typeface="Garamond" pitchFamily="18" charset="0"/>
              </a:rPr>
              <a:t>(§ 6 Abs. 3 </a:t>
            </a:r>
            <a:r>
              <a:rPr lang="de-DE" sz="2400" i="1" dirty="0" err="1" smtClean="0">
                <a:latin typeface="Garamond" pitchFamily="18" charset="0"/>
              </a:rPr>
              <a:t>BGStG</a:t>
            </a:r>
            <a:r>
              <a:rPr lang="de-DE" sz="2400" i="1" dirty="0" smtClean="0">
                <a:latin typeface="Garamond" pitchFamily="18" charset="0"/>
              </a:rPr>
              <a:t>)</a:t>
            </a:r>
            <a:br>
              <a:rPr lang="de-DE" sz="2400" i="1" dirty="0" smtClean="0">
                <a:latin typeface="Garamond" pitchFamily="18" charset="0"/>
              </a:rPr>
            </a:br>
            <a:r>
              <a:rPr lang="de-DE" sz="2400" i="1" dirty="0" smtClean="0">
                <a:latin typeface="Garamond" pitchFamily="18" charset="0"/>
              </a:rPr>
              <a:t/>
            </a:r>
            <a:br>
              <a:rPr lang="de-DE" sz="2400" i="1" dirty="0" smtClean="0">
                <a:latin typeface="Garamond" pitchFamily="18" charset="0"/>
              </a:rPr>
            </a:br>
            <a:r>
              <a:rPr lang="de-DE" sz="2400" i="1" dirty="0" smtClean="0">
                <a:latin typeface="Garamond" pitchFamily="18" charset="0"/>
              </a:rPr>
              <a:t>„Bei der Beurteilung des Vorliegend einer mittelbaren Diskriminierung durch Barrieren ist auch zu prüfen, ob einschlägige auf den gegenständlichen Fall anwendbare Rechtsvorschriften zur </a:t>
            </a:r>
            <a:r>
              <a:rPr lang="de-DE" sz="2400" i="1" dirty="0" err="1" smtClean="0">
                <a:latin typeface="Garamond" pitchFamily="18" charset="0"/>
              </a:rPr>
              <a:t>Barrierefreiheit</a:t>
            </a:r>
            <a:r>
              <a:rPr lang="de-DE" sz="2400" i="1" dirty="0" smtClean="0">
                <a:latin typeface="Garamond" pitchFamily="18" charset="0"/>
              </a:rPr>
              <a:t> vorliegen und ob und inwieweit diese eingehalten wurden.“ (§ 6 Abs. 4 </a:t>
            </a:r>
            <a:r>
              <a:rPr lang="de-DE" sz="2400" i="1" dirty="0" err="1" smtClean="0">
                <a:latin typeface="Garamond" pitchFamily="18" charset="0"/>
              </a:rPr>
              <a:t>BGStG</a:t>
            </a:r>
            <a:r>
              <a:rPr lang="de-DE" sz="2400" i="1" dirty="0" smtClean="0">
                <a:latin typeface="Garamond" pitchFamily="18" charset="0"/>
              </a:rPr>
              <a:t>)</a:t>
            </a:r>
            <a:r>
              <a:rPr lang="de-DE" sz="2800" dirty="0" smtClean="0">
                <a:latin typeface="Garamond" pitchFamily="18" charset="0"/>
              </a:rPr>
              <a:t/>
            </a:r>
            <a:br>
              <a:rPr lang="de-DE" sz="2800" dirty="0" smtClean="0">
                <a:latin typeface="Garamond" pitchFamily="18" charset="0"/>
              </a:rPr>
            </a:br>
            <a:endParaRPr lang="de-DE" sz="2800" dirty="0" smtClean="0">
              <a:latin typeface="Garamond" pitchFamily="18" charset="0"/>
            </a:endParaRPr>
          </a:p>
          <a:p>
            <a:pPr lvl="0">
              <a:buNone/>
            </a:pPr>
            <a:endParaRPr lang="de-DE" sz="2800" dirty="0">
              <a:latin typeface="Garamond" pitchFamily="18" charset="0"/>
            </a:endParaRPr>
          </a:p>
        </p:txBody>
      </p:sp>
      <p:sp>
        <p:nvSpPr>
          <p:cNvPr id="8"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22</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smtClean="0">
                <a:solidFill>
                  <a:schemeClr val="bg1"/>
                </a:solidFill>
                <a:latin typeface="Garamond" pitchFamily="18" charset="0"/>
                <a:ea typeface="+mn-ea"/>
                <a:cs typeface="+mn-cs"/>
              </a:rPr>
              <a:t>Was </a:t>
            </a:r>
            <a:r>
              <a:rPr lang="en-GB" sz="2800" b="1" kern="1200" dirty="0" err="1" smtClean="0">
                <a:solidFill>
                  <a:schemeClr val="bg1"/>
                </a:solidFill>
                <a:latin typeface="Garamond" pitchFamily="18" charset="0"/>
                <a:ea typeface="+mn-ea"/>
                <a:cs typeface="+mn-cs"/>
              </a:rPr>
              <a:t>sind</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Barrieren</a:t>
            </a:r>
            <a:r>
              <a:rPr lang="en-GB" sz="2800" b="1" kern="1200" dirty="0" smtClean="0">
                <a:solidFill>
                  <a:schemeClr val="bg1"/>
                </a:solidFill>
                <a:latin typeface="Garamond" pitchFamily="18" charset="0"/>
                <a:ea typeface="+mn-ea"/>
                <a:cs typeface="+mn-cs"/>
              </a:rPr>
              <a:t>?</a:t>
            </a:r>
          </a:p>
        </p:txBody>
      </p:sp>
      <p:sp>
        <p:nvSpPr>
          <p:cNvPr id="8197" name="Rectangle 2"/>
          <p:cNvSpPr>
            <a:spLocks noGrp="1" noChangeArrowheads="1"/>
          </p:cNvSpPr>
          <p:nvPr>
            <p:ph type="body" idx="1"/>
          </p:nvPr>
        </p:nvSpPr>
        <p:spPr>
          <a:xfrm>
            <a:off x="683568" y="980728"/>
            <a:ext cx="7924800" cy="5164849"/>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SzPct val="200000"/>
              <a:buFont typeface="Arial" pitchFamily="34" charset="0"/>
              <a:buChar char="•"/>
            </a:pPr>
            <a:r>
              <a:rPr lang="de-DE" sz="2800" dirty="0" smtClean="0">
                <a:latin typeface="Garamond" pitchFamily="18" charset="0"/>
              </a:rPr>
              <a:t>Man versteht darunter alle von Menschen gestaltete </a:t>
            </a:r>
            <a:r>
              <a:rPr lang="de-DE" sz="2800" b="1" dirty="0" smtClean="0">
                <a:latin typeface="Garamond" pitchFamily="18" charset="0"/>
              </a:rPr>
              <a:t>Erschwernisse, Einschränkungen und Hindernisse</a:t>
            </a:r>
            <a:r>
              <a:rPr lang="de-DE" sz="2800" dirty="0" smtClean="0">
                <a:latin typeface="Garamond" pitchFamily="18" charset="0"/>
              </a:rPr>
              <a:t>, die behinderte Menschen gegenüber andere Personen in besonderer Weise benachteiligen können</a:t>
            </a:r>
          </a:p>
          <a:p>
            <a:pPr>
              <a:buSzPct val="200000"/>
              <a:buFont typeface="Arial" pitchFamily="34" charset="0"/>
              <a:buChar char="•"/>
            </a:pPr>
            <a:r>
              <a:rPr lang="de-DE" sz="2800" dirty="0" smtClean="0">
                <a:latin typeface="Garamond" pitchFamily="18" charset="0"/>
              </a:rPr>
              <a:t>Es wird meist unterschieden zwischen</a:t>
            </a:r>
            <a:br>
              <a:rPr lang="de-DE" sz="2800" dirty="0" smtClean="0">
                <a:latin typeface="Garamond" pitchFamily="18" charset="0"/>
              </a:rPr>
            </a:br>
            <a:r>
              <a:rPr lang="de-DE" sz="2800" dirty="0" smtClean="0">
                <a:latin typeface="Garamond" pitchFamily="18" charset="0"/>
              </a:rPr>
              <a:t>- </a:t>
            </a:r>
            <a:r>
              <a:rPr lang="de-DE" sz="2800" b="1" dirty="0" smtClean="0">
                <a:latin typeface="Garamond" pitchFamily="18" charset="0"/>
              </a:rPr>
              <a:t>physischen</a:t>
            </a:r>
            <a:r>
              <a:rPr lang="de-DE" sz="2800" dirty="0" smtClean="0">
                <a:latin typeface="Garamond" pitchFamily="18" charset="0"/>
              </a:rPr>
              <a:t/>
            </a:r>
            <a:br>
              <a:rPr lang="de-DE" sz="2800" dirty="0" smtClean="0">
                <a:latin typeface="Garamond" pitchFamily="18" charset="0"/>
              </a:rPr>
            </a:br>
            <a:r>
              <a:rPr lang="de-DE" sz="2800" dirty="0" smtClean="0">
                <a:latin typeface="Garamond" pitchFamily="18" charset="0"/>
              </a:rPr>
              <a:t>- </a:t>
            </a:r>
            <a:r>
              <a:rPr lang="de-DE" sz="2800" b="1" dirty="0" smtClean="0">
                <a:latin typeface="Garamond" pitchFamily="18" charset="0"/>
              </a:rPr>
              <a:t>kommunikativen</a:t>
            </a:r>
            <a:br>
              <a:rPr lang="de-DE" sz="2800" b="1" dirty="0" smtClean="0">
                <a:latin typeface="Garamond" pitchFamily="18" charset="0"/>
              </a:rPr>
            </a:br>
            <a:r>
              <a:rPr lang="de-DE" sz="2800" dirty="0" smtClean="0">
                <a:latin typeface="Garamond" pitchFamily="18" charset="0"/>
              </a:rPr>
              <a:t>- </a:t>
            </a:r>
            <a:r>
              <a:rPr lang="de-DE" sz="2800" b="1" dirty="0" smtClean="0">
                <a:latin typeface="Garamond" pitchFamily="18" charset="0"/>
              </a:rPr>
              <a:t>intellektuellen</a:t>
            </a:r>
            <a:r>
              <a:rPr lang="de-DE" sz="2800" dirty="0" smtClean="0">
                <a:latin typeface="Garamond" pitchFamily="18" charset="0"/>
              </a:rPr>
              <a:t> </a:t>
            </a:r>
            <a:r>
              <a:rPr lang="de-DE" sz="2800" dirty="0">
                <a:latin typeface="Garamond" pitchFamily="18" charset="0"/>
              </a:rPr>
              <a:t/>
            </a:r>
            <a:br>
              <a:rPr lang="de-DE" sz="2800" dirty="0">
                <a:latin typeface="Garamond" pitchFamily="18" charset="0"/>
              </a:rPr>
            </a:br>
            <a:r>
              <a:rPr lang="de-DE" sz="2800" dirty="0" smtClean="0">
                <a:latin typeface="Garamond" pitchFamily="18" charset="0"/>
              </a:rPr>
              <a:t>- </a:t>
            </a:r>
            <a:r>
              <a:rPr lang="de-DE" sz="2800" b="1" dirty="0" smtClean="0">
                <a:latin typeface="Garamond" pitchFamily="18" charset="0"/>
              </a:rPr>
              <a:t>sozialen Barrieren</a:t>
            </a:r>
          </a:p>
          <a:p>
            <a:pPr>
              <a:buSzPct val="200000"/>
              <a:buFont typeface="Arial" pitchFamily="34" charset="0"/>
              <a:buChar char="•"/>
            </a:pPr>
            <a:r>
              <a:rPr lang="de-DE" sz="2800" b="1" dirty="0" smtClean="0">
                <a:latin typeface="Garamond" pitchFamily="18" charset="0"/>
              </a:rPr>
              <a:t>Beispiele aus dem Publikum?</a:t>
            </a:r>
          </a:p>
        </p:txBody>
      </p:sp>
      <p:sp>
        <p:nvSpPr>
          <p:cNvPr id="7" name="Datumsplatzhalter 3"/>
          <p:cNvSpPr>
            <a:spLocks noGrp="1"/>
          </p:cNvSpPr>
          <p:nvPr>
            <p:ph type="dt" sz="quarter" idx="10"/>
          </p:nvPr>
        </p:nvSpPr>
        <p:spPr>
          <a:xfrm>
            <a:off x="755576" y="6093296"/>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35157978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p:spPr>
        <p:txBody>
          <a:bodyPr/>
          <a:lstStyle/>
          <a:p>
            <a:fld id="{68079EB9-5F4C-49F6-AC9A-F69AB504631A}" type="slidenum">
              <a:rPr lang="de-DE" smtClean="0"/>
              <a:pPr/>
              <a:t>23</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1200" dirty="0" smtClean="0">
                <a:solidFill>
                  <a:schemeClr val="bg1"/>
                </a:solidFill>
                <a:latin typeface="Garamond" pitchFamily="18" charset="0"/>
                <a:ea typeface="+mn-ea"/>
                <a:cs typeface="+mn-cs"/>
              </a:rPr>
              <a:t>Barrierefreiheit I</a:t>
            </a:r>
          </a:p>
        </p:txBody>
      </p:sp>
      <p:sp>
        <p:nvSpPr>
          <p:cNvPr id="10244" name="Rectangle 2"/>
          <p:cNvSpPr>
            <a:spLocks noGrp="1" noChangeArrowheads="1"/>
          </p:cNvSpPr>
          <p:nvPr>
            <p:ph type="body" idx="1"/>
          </p:nvPr>
        </p:nvSpPr>
        <p:spPr>
          <a:xfrm>
            <a:off x="684213" y="1285875"/>
            <a:ext cx="7924800" cy="4787900"/>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					</a:t>
            </a:r>
            <a:r>
              <a:rPr lang="de-DE" sz="2800" i="1" dirty="0" smtClean="0">
                <a:latin typeface="Garamond" pitchFamily="18" charset="0"/>
              </a:rPr>
              <a:t>„</a:t>
            </a:r>
            <a:r>
              <a:rPr lang="de-DE" sz="2800" i="1" dirty="0" err="1" smtClean="0">
                <a:latin typeface="Garamond" pitchFamily="18" charset="0"/>
              </a:rPr>
              <a:t>Barrierefrei</a:t>
            </a:r>
            <a:r>
              <a:rPr lang="de-DE" sz="2800" i="1" dirty="0" smtClean="0">
                <a:latin typeface="Garamond" pitchFamily="18" charset="0"/>
              </a:rPr>
              <a:t> sind bauliche und sonstige 				Anlagen, Verkehrsmittel, technische 				Gebrauchsgegenstände, Systeme der Informationsverarbeitung sowie andere gestaltete Lebensbereiche, wenn sie für Menschen mit Behinderungen in der allgemein üblichen Weise, ohne besondere Erschwernis und grundsätzlich ohne fremde Hilfe zugänglich und nutzbar sind“</a:t>
            </a:r>
          </a:p>
          <a:p>
            <a:pP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	</a:t>
            </a:r>
            <a:r>
              <a:rPr lang="de-DE" sz="2000" dirty="0" smtClean="0">
                <a:latin typeface="Garamond" pitchFamily="18" charset="0"/>
              </a:rPr>
              <a:t>(§ 6 Abs. 5 </a:t>
            </a:r>
            <a:r>
              <a:rPr lang="de-DE" sz="2000" dirty="0" err="1" smtClean="0">
                <a:latin typeface="Garamond" pitchFamily="18" charset="0"/>
              </a:rPr>
              <a:t>BGStG</a:t>
            </a:r>
            <a:r>
              <a:rPr lang="de-DE" sz="2000" dirty="0" smtClean="0">
                <a:latin typeface="Garamond" pitchFamily="18" charset="0"/>
              </a:rPr>
              <a:t> und § 7c </a:t>
            </a:r>
            <a:r>
              <a:rPr lang="de-DE" sz="2000" dirty="0" err="1" smtClean="0">
                <a:latin typeface="Garamond" pitchFamily="18" charset="0"/>
              </a:rPr>
              <a:t>BEinstG</a:t>
            </a:r>
            <a:r>
              <a:rPr lang="de-DE" sz="2000" dirty="0" smtClean="0">
                <a:latin typeface="Garamond" pitchFamily="18" charset="0"/>
              </a:rPr>
              <a:t>)</a:t>
            </a:r>
          </a:p>
          <a:p>
            <a:pPr>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de-DE" sz="2800" dirty="0" smtClean="0">
              <a:latin typeface="Garamond" pitchFamily="18" charset="0"/>
            </a:endParaRPr>
          </a:p>
        </p:txBody>
      </p:sp>
      <p:pic>
        <p:nvPicPr>
          <p:cNvPr id="17410" name="Picture 2" descr="http://www.clipartsalbum.de/cliparts/verkeersborden/119951.jpg"/>
          <p:cNvPicPr>
            <a:picLocks noChangeAspect="1" noChangeArrowheads="1"/>
          </p:cNvPicPr>
          <p:nvPr/>
        </p:nvPicPr>
        <p:blipFill>
          <a:blip r:embed="rId3" cstate="print"/>
          <a:srcRect/>
          <a:stretch>
            <a:fillRect/>
          </a:stretch>
        </p:blipFill>
        <p:spPr bwMode="auto">
          <a:xfrm>
            <a:off x="857224" y="1357298"/>
            <a:ext cx="1453141" cy="1428760"/>
          </a:xfrm>
          <a:prstGeom prst="rect">
            <a:avLst/>
          </a:prstGeom>
          <a:noFill/>
        </p:spPr>
      </p:pic>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5"/>
          <p:cNvSpPr>
            <a:spLocks noGrp="1"/>
          </p:cNvSpPr>
          <p:nvPr>
            <p:ph type="sldNum" sz="quarter" idx="12"/>
          </p:nvPr>
        </p:nvSpPr>
        <p:spPr>
          <a:noFill/>
        </p:spPr>
        <p:txBody>
          <a:bodyPr/>
          <a:lstStyle/>
          <a:p>
            <a:fld id="{7F3921FD-47B5-47E9-99FE-A775E8C4A5AA}" type="slidenum">
              <a:rPr lang="de-DE" smtClean="0"/>
              <a:pPr/>
              <a:t>24</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smtClean="0">
                <a:solidFill>
                  <a:schemeClr val="bg1"/>
                </a:solidFill>
                <a:latin typeface="Garamond" pitchFamily="18" charset="0"/>
                <a:ea typeface="+mn-ea"/>
                <a:cs typeface="+mn-cs"/>
              </a:rPr>
              <a:t>Barrierefreiheit II</a:t>
            </a:r>
          </a:p>
        </p:txBody>
      </p:sp>
      <p:sp>
        <p:nvSpPr>
          <p:cNvPr id="8197" name="Rectangle 2"/>
          <p:cNvSpPr>
            <a:spLocks noGrp="1" noChangeArrowheads="1"/>
          </p:cNvSpPr>
          <p:nvPr>
            <p:ph type="body" idx="1"/>
          </p:nvPr>
        </p:nvSpPr>
        <p:spPr>
          <a:xfrm>
            <a:off x="683568" y="980728"/>
            <a:ext cx="7924800" cy="5164849"/>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marL="0" indent="0">
              <a:buNone/>
            </a:pPr>
            <a:r>
              <a:rPr lang="de-AT" sz="2800" dirty="0">
                <a:latin typeface="Garamond" pitchFamily="18" charset="0"/>
              </a:rPr>
              <a:t>Für </a:t>
            </a:r>
            <a:r>
              <a:rPr lang="de-AT" sz="2800" b="1" dirty="0">
                <a:latin typeface="Garamond" pitchFamily="18" charset="0"/>
              </a:rPr>
              <a:t>Menschen mit Behinderungen </a:t>
            </a:r>
            <a:r>
              <a:rPr lang="de-AT" sz="2800" dirty="0">
                <a:latin typeface="Garamond" pitchFamily="18" charset="0"/>
              </a:rPr>
              <a:t>ist Barrierefreiheit eine </a:t>
            </a:r>
            <a:r>
              <a:rPr lang="de-AT" sz="2800" b="1" dirty="0">
                <a:latin typeface="Garamond" pitchFamily="18" charset="0"/>
              </a:rPr>
              <a:t>notwendige und gesetzlich gebotene Voraussetzung </a:t>
            </a:r>
            <a:r>
              <a:rPr lang="de-AT" sz="2800" dirty="0">
                <a:latin typeface="Garamond" pitchFamily="18" charset="0"/>
              </a:rPr>
              <a:t>für die Teilhabe am gesellschaftlichen Leben. Für</a:t>
            </a:r>
            <a:r>
              <a:rPr lang="de-AT" sz="2800" dirty="0" smtClean="0">
                <a:latin typeface="Garamond" pitchFamily="18" charset="0"/>
              </a:rPr>
              <a:t>:</a:t>
            </a:r>
            <a:r>
              <a:rPr lang="de-AT" sz="2800" dirty="0">
                <a:latin typeface="Garamond" pitchFamily="18" charset="0"/>
              </a:rPr>
              <a:t>	</a:t>
            </a:r>
          </a:p>
          <a:p>
            <a:pPr>
              <a:buFont typeface="Arial" pitchFamily="34" charset="0"/>
              <a:buChar char="•"/>
            </a:pPr>
            <a:r>
              <a:rPr lang="de-AT" sz="2800" b="1" dirty="0">
                <a:latin typeface="Garamond" pitchFamily="18" charset="0"/>
              </a:rPr>
              <a:t>Familien mit Kindern</a:t>
            </a:r>
          </a:p>
          <a:p>
            <a:pPr>
              <a:buFont typeface="Arial" pitchFamily="34" charset="0"/>
              <a:buChar char="•"/>
            </a:pPr>
            <a:r>
              <a:rPr lang="de-AT" sz="2800" b="1" dirty="0">
                <a:latin typeface="Garamond" pitchFamily="18" charset="0"/>
              </a:rPr>
              <a:t>Personen nach Krankheit oder Unfall</a:t>
            </a:r>
          </a:p>
          <a:p>
            <a:pPr>
              <a:buFont typeface="Arial" pitchFamily="34" charset="0"/>
              <a:buChar char="•"/>
            </a:pPr>
            <a:r>
              <a:rPr lang="de-AT" sz="2800" b="1" dirty="0">
                <a:latin typeface="Garamond" pitchFamily="18" charset="0"/>
              </a:rPr>
              <a:t>Altersbedingt mobilitätseingeschränkte Personen</a:t>
            </a:r>
          </a:p>
          <a:p>
            <a:pPr>
              <a:buFont typeface="Arial" pitchFamily="34" charset="0"/>
              <a:buChar char="•"/>
            </a:pPr>
            <a:r>
              <a:rPr lang="de-AT" sz="2800" b="1" dirty="0">
                <a:latin typeface="Garamond" pitchFamily="18" charset="0"/>
              </a:rPr>
              <a:t>Personen mit (schwerem) </a:t>
            </a:r>
            <a:r>
              <a:rPr lang="de-AT" sz="2800" b="1" dirty="0" smtClean="0">
                <a:latin typeface="Garamond" pitchFamily="18" charset="0"/>
              </a:rPr>
              <a:t>Gepäck</a:t>
            </a:r>
            <a:r>
              <a:rPr lang="de-AT" sz="2800" dirty="0">
                <a:latin typeface="Garamond" pitchFamily="18" charset="0"/>
              </a:rPr>
              <a:t/>
            </a:r>
            <a:br>
              <a:rPr lang="de-AT" sz="2800" dirty="0">
                <a:latin typeface="Garamond" pitchFamily="18" charset="0"/>
              </a:rPr>
            </a:br>
            <a:r>
              <a:rPr lang="de-AT" sz="2800" dirty="0">
                <a:latin typeface="Garamond" pitchFamily="18" charset="0"/>
              </a:rPr>
              <a:t>ist Barrierefreiheit eine </a:t>
            </a:r>
            <a:r>
              <a:rPr lang="de-AT" sz="2800" b="1" dirty="0">
                <a:latin typeface="Garamond" pitchFamily="18" charset="0"/>
              </a:rPr>
              <a:t>Notwendigkeit</a:t>
            </a:r>
            <a:r>
              <a:rPr lang="de-AT" sz="2800" dirty="0">
                <a:latin typeface="Garamond" pitchFamily="18" charset="0"/>
              </a:rPr>
              <a:t>, für alle weiteren Personen ein zusätzlicher </a:t>
            </a:r>
            <a:r>
              <a:rPr lang="de-AT" sz="2800" b="1" dirty="0">
                <a:latin typeface="Garamond" pitchFamily="18" charset="0"/>
              </a:rPr>
              <a:t>Komfortgewinn!</a:t>
            </a:r>
          </a:p>
          <a:p>
            <a:pPr marL="0" indent="0">
              <a:buNone/>
            </a:pPr>
            <a:endParaRPr lang="de-DE"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22611737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28600"/>
            <a:ext cx="8064896" cy="914400"/>
          </a:xfrm>
        </p:spPr>
        <p:txBody>
          <a:bodyPr/>
          <a:lstStyle/>
          <a:p>
            <a:pPr algn="ctr"/>
            <a:r>
              <a:rPr lang="de-AT" sz="2800" b="1" kern="1200" dirty="0" smtClean="0">
                <a:solidFill>
                  <a:schemeClr val="bg1"/>
                </a:solidFill>
                <a:latin typeface="Garamond" pitchFamily="18" charset="0"/>
                <a:ea typeface="+mn-ea"/>
                <a:cs typeface="+mn-cs"/>
              </a:rPr>
              <a:t>Ab wann ist </a:t>
            </a:r>
            <a:r>
              <a:rPr lang="de-AT" sz="2800" b="1" kern="1200" dirty="0" err="1" smtClean="0">
                <a:solidFill>
                  <a:schemeClr val="bg1"/>
                </a:solidFill>
                <a:latin typeface="Garamond" pitchFamily="18" charset="0"/>
                <a:ea typeface="+mn-ea"/>
                <a:cs typeface="+mn-cs"/>
              </a:rPr>
              <a:t>Barrierefreiheit</a:t>
            </a:r>
            <a:r>
              <a:rPr lang="de-AT" sz="2800" b="1" kern="1200" dirty="0" smtClean="0">
                <a:solidFill>
                  <a:schemeClr val="bg1"/>
                </a:solidFill>
                <a:latin typeface="Garamond" pitchFamily="18" charset="0"/>
                <a:ea typeface="+mn-ea"/>
                <a:cs typeface="+mn-cs"/>
              </a:rPr>
              <a:t> wirksam</a:t>
            </a:r>
            <a:endParaRPr lang="de-AT" sz="2800" b="1" kern="1200" dirty="0">
              <a:solidFill>
                <a:schemeClr val="bg1"/>
              </a:solidFill>
              <a:latin typeface="Garamond" pitchFamily="18" charset="0"/>
              <a:ea typeface="+mn-ea"/>
              <a:cs typeface="+mn-cs"/>
            </a:endParaRPr>
          </a:p>
        </p:txBody>
      </p:sp>
      <p:sp>
        <p:nvSpPr>
          <p:cNvPr id="4" name="Foliennummernplatzhalter 3"/>
          <p:cNvSpPr>
            <a:spLocks noGrp="1"/>
          </p:cNvSpPr>
          <p:nvPr>
            <p:ph type="sldNum" sz="quarter" idx="12"/>
          </p:nvPr>
        </p:nvSpPr>
        <p:spPr/>
        <p:txBody>
          <a:bodyPr/>
          <a:lstStyle/>
          <a:p>
            <a:pPr>
              <a:defRPr/>
            </a:pPr>
            <a:fld id="{67EBA0FD-24AD-456E-A4C3-2A8BDFDF8701}" type="slidenum">
              <a:rPr lang="de-DE" smtClean="0"/>
              <a:pPr>
                <a:defRPr/>
              </a:pPr>
              <a:t>25</a:t>
            </a:fld>
            <a:endParaRPr lang="de-DE"/>
          </a:p>
        </p:txBody>
      </p:sp>
      <p:sp>
        <p:nvSpPr>
          <p:cNvPr id="5" name="Rechteck 4"/>
          <p:cNvSpPr/>
          <p:nvPr/>
        </p:nvSpPr>
        <p:spPr>
          <a:xfrm>
            <a:off x="428596" y="1228099"/>
            <a:ext cx="8358246" cy="4893647"/>
          </a:xfrm>
          <a:prstGeom prst="rect">
            <a:avLst/>
          </a:prstGeom>
        </p:spPr>
        <p:txBody>
          <a:bodyPr wrap="square">
            <a:spAutoFit/>
          </a:bodyPr>
          <a:lstStyle/>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smtClean="0">
                <a:ln>
                  <a:noFill/>
                </a:ln>
                <a:solidFill>
                  <a:srgbClr val="000000"/>
                </a:solidFill>
                <a:effectLst/>
                <a:uLnTx/>
                <a:uFillTx/>
                <a:latin typeface="Garamond" pitchFamily="18" charset="0"/>
              </a:rPr>
              <a:t>Für Neubauten und Generalsanierung ab Baubewilligung</a:t>
            </a:r>
            <a:r>
              <a:rPr kumimoji="0" lang="de-DE" sz="2400" b="0" i="0" u="none" strike="noStrike" kern="0" cap="none" spc="0" normalizeH="0" noProof="0" dirty="0" smtClean="0">
                <a:ln>
                  <a:noFill/>
                </a:ln>
                <a:solidFill>
                  <a:srgbClr val="000000"/>
                </a:solidFill>
                <a:effectLst/>
                <a:uLnTx/>
                <a:uFillTx/>
                <a:latin typeface="Garamond" pitchFamily="18" charset="0"/>
              </a:rPr>
              <a:t> 1.1.2006</a:t>
            </a:r>
            <a:endParaRPr kumimoji="0" lang="de-DE" sz="2400" b="0" i="0" u="none" strike="noStrike" kern="0" cap="none" spc="0" normalizeH="0" baseline="0" noProof="0" dirty="0" smtClean="0">
              <a:ln>
                <a:noFill/>
              </a:ln>
              <a:solidFill>
                <a:srgbClr val="000000"/>
              </a:solidFill>
              <a:effectLst/>
              <a:uLnTx/>
              <a:uFillTx/>
              <a:latin typeface="Garamond" pitchFamily="18" charset="0"/>
            </a:endParaRPr>
          </a:p>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smtClean="0">
                <a:ln>
                  <a:noFill/>
                </a:ln>
                <a:solidFill>
                  <a:srgbClr val="000000"/>
                </a:solidFill>
                <a:effectLst/>
                <a:uLnTx/>
                <a:uFillTx/>
                <a:latin typeface="Garamond" pitchFamily="18" charset="0"/>
              </a:rPr>
              <a:t>Für </a:t>
            </a:r>
            <a:r>
              <a:rPr kumimoji="0" lang="de-DE" sz="2400" b="0" i="0" u="none" strike="noStrike" kern="0" cap="none" spc="0" normalizeH="0" baseline="0" noProof="0" dirty="0">
                <a:ln>
                  <a:noFill/>
                </a:ln>
                <a:solidFill>
                  <a:srgbClr val="000000"/>
                </a:solidFill>
                <a:effectLst/>
                <a:uLnTx/>
                <a:uFillTx/>
                <a:latin typeface="Garamond" pitchFamily="18" charset="0"/>
              </a:rPr>
              <a:t>bauliche Barrieren im Geltungsbereich des </a:t>
            </a:r>
            <a:r>
              <a:rPr kumimoji="0" lang="de-DE" sz="2400" b="0" i="0" u="none" strike="noStrike" kern="0" cap="none" spc="0" normalizeH="0" baseline="0" noProof="0" dirty="0" err="1">
                <a:ln>
                  <a:noFill/>
                </a:ln>
                <a:solidFill>
                  <a:srgbClr val="000000"/>
                </a:solidFill>
                <a:effectLst/>
                <a:uLnTx/>
                <a:uFillTx/>
                <a:latin typeface="Garamond" pitchFamily="18" charset="0"/>
              </a:rPr>
              <a:t>BGStG</a:t>
            </a:r>
            <a:r>
              <a:rPr kumimoji="0" lang="de-DE" sz="2400" b="0" i="0" u="none" strike="noStrike" kern="0" cap="none" spc="0" normalizeH="0" baseline="0" noProof="0" dirty="0">
                <a:ln>
                  <a:noFill/>
                </a:ln>
                <a:solidFill>
                  <a:srgbClr val="000000"/>
                </a:solidFill>
                <a:effectLst/>
                <a:uLnTx/>
                <a:uFillTx/>
                <a:latin typeface="Garamond" pitchFamily="18" charset="0"/>
              </a:rPr>
              <a:t>, die mit Baubewilligung vor dem 1.1.2006 errichtet worden sind – Übergangsfristen für Barrierefreiheit bis 31.12.2015 (für Ministerien u.U. bis 31.12.2019</a:t>
            </a:r>
            <a:r>
              <a:rPr kumimoji="0" lang="de-DE" sz="2400" b="0" i="0" u="none" strike="noStrike" kern="0" cap="none" spc="0" normalizeH="0" baseline="0" noProof="0" dirty="0" smtClean="0">
                <a:ln>
                  <a:noFill/>
                </a:ln>
                <a:solidFill>
                  <a:srgbClr val="000000"/>
                </a:solidFill>
                <a:effectLst/>
                <a:uLnTx/>
                <a:uFillTx/>
                <a:latin typeface="Garamond" pitchFamily="18" charset="0"/>
              </a:rPr>
              <a:t>); </a:t>
            </a:r>
            <a:r>
              <a:rPr kumimoji="0" lang="de-DE" sz="2400" b="0" i="0" u="none" strike="noStrike" kern="0" cap="none" spc="0" normalizeH="0" baseline="0" noProof="0" dirty="0" err="1" smtClean="0">
                <a:ln>
                  <a:noFill/>
                </a:ln>
                <a:solidFill>
                  <a:srgbClr val="000000"/>
                </a:solidFill>
                <a:effectLst/>
                <a:uLnTx/>
                <a:uFillTx/>
                <a:latin typeface="Garamond" pitchFamily="18" charset="0"/>
              </a:rPr>
              <a:t>dzt</a:t>
            </a:r>
            <a:r>
              <a:rPr kumimoji="0" lang="de-DE" sz="2400" b="0" i="0" u="none" strike="noStrike" kern="0" cap="none" spc="0" normalizeH="0" baseline="0" noProof="0" dirty="0" smtClean="0">
                <a:ln>
                  <a:noFill/>
                </a:ln>
                <a:solidFill>
                  <a:srgbClr val="000000"/>
                </a:solidFill>
                <a:effectLst/>
                <a:uLnTx/>
                <a:uFillTx/>
                <a:latin typeface="Garamond" pitchFamily="18" charset="0"/>
              </a:rPr>
              <a:t>. € 5000.- zumutbar</a:t>
            </a:r>
            <a:endParaRPr kumimoji="0" lang="de-DE" sz="2400" b="0" i="0" u="none" strike="noStrike" kern="0" cap="none" spc="0" normalizeH="0" baseline="0" noProof="0" dirty="0">
              <a:ln>
                <a:noFill/>
              </a:ln>
              <a:solidFill>
                <a:srgbClr val="000000"/>
              </a:solidFill>
              <a:effectLst/>
              <a:uLnTx/>
              <a:uFillTx/>
              <a:latin typeface="Garamond" pitchFamily="18" charset="0"/>
            </a:endParaRPr>
          </a:p>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err="1">
                <a:ln>
                  <a:noFill/>
                </a:ln>
                <a:solidFill>
                  <a:srgbClr val="000000"/>
                </a:solidFill>
                <a:effectLst/>
                <a:uLnTx/>
                <a:uFillTx/>
                <a:latin typeface="Garamond" pitchFamily="18" charset="0"/>
              </a:rPr>
              <a:t>Detto</a:t>
            </a:r>
            <a:r>
              <a:rPr kumimoji="0" lang="de-DE" sz="2400" b="0" i="0" u="none" strike="noStrike" kern="0" cap="none" spc="0" normalizeH="0" baseline="0" noProof="0" dirty="0">
                <a:ln>
                  <a:noFill/>
                </a:ln>
                <a:solidFill>
                  <a:srgbClr val="000000"/>
                </a:solidFill>
                <a:effectLst/>
                <a:uLnTx/>
                <a:uFillTx/>
                <a:latin typeface="Garamond" pitchFamily="18" charset="0"/>
              </a:rPr>
              <a:t> für Verkehrsanlagen, Verkehrseinrichtungen und Schienenfahrzeuge (Baubewilligung/Typengenehmigung)</a:t>
            </a:r>
          </a:p>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a:ln>
                  <a:noFill/>
                </a:ln>
                <a:solidFill>
                  <a:srgbClr val="000000"/>
                </a:solidFill>
                <a:effectLst/>
                <a:uLnTx/>
                <a:uFillTx/>
                <a:latin typeface="Garamond" pitchFamily="18" charset="0"/>
              </a:rPr>
              <a:t>Für Autobusse als öffentliche Verkehrsmittel galt verkürzte Übergangsfrist bis 31.12.2008</a:t>
            </a:r>
          </a:p>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a:ln>
                  <a:noFill/>
                </a:ln>
                <a:solidFill>
                  <a:srgbClr val="000000"/>
                </a:solidFill>
                <a:effectLst/>
                <a:uLnTx/>
                <a:uFillTx/>
                <a:latin typeface="Garamond" pitchFamily="18" charset="0"/>
              </a:rPr>
              <a:t>Keine Übergangsfristen für </a:t>
            </a:r>
            <a:r>
              <a:rPr kumimoji="0" lang="de-DE" sz="2400" b="0" i="0" u="none" strike="noStrike" kern="0" cap="none" spc="0" normalizeH="0" baseline="0" noProof="0" dirty="0" smtClean="0">
                <a:ln>
                  <a:noFill/>
                </a:ln>
                <a:solidFill>
                  <a:srgbClr val="000000"/>
                </a:solidFill>
                <a:effectLst/>
                <a:uLnTx/>
                <a:uFillTx/>
                <a:latin typeface="Garamond" pitchFamily="18" charset="0"/>
              </a:rPr>
              <a:t>privaten</a:t>
            </a:r>
            <a:r>
              <a:rPr kumimoji="0" lang="de-DE" sz="2400" b="0" i="0" u="none" strike="noStrike" kern="0" cap="none" spc="0" normalizeH="0" noProof="0" dirty="0" smtClean="0">
                <a:ln>
                  <a:noFill/>
                </a:ln>
                <a:solidFill>
                  <a:srgbClr val="000000"/>
                </a:solidFill>
                <a:effectLst/>
                <a:uLnTx/>
                <a:uFillTx/>
                <a:latin typeface="Garamond" pitchFamily="18" charset="0"/>
              </a:rPr>
              <a:t> - </a:t>
            </a:r>
            <a:r>
              <a:rPr kumimoji="0" lang="de-DE" sz="2400" b="0" i="0" u="none" strike="noStrike" kern="0" cap="none" spc="0" normalizeH="0" baseline="0" noProof="0" dirty="0" smtClean="0">
                <a:ln>
                  <a:noFill/>
                </a:ln>
                <a:solidFill>
                  <a:srgbClr val="000000"/>
                </a:solidFill>
                <a:effectLst/>
                <a:uLnTx/>
                <a:uFillTx/>
                <a:latin typeface="Garamond" pitchFamily="18" charset="0"/>
              </a:rPr>
              <a:t>und </a:t>
            </a:r>
            <a:r>
              <a:rPr kumimoji="0" lang="de-DE" sz="2400" b="0" i="0" u="none" strike="noStrike" kern="0" cap="none" spc="0" normalizeH="0" baseline="0" noProof="0" dirty="0">
                <a:ln>
                  <a:noFill/>
                </a:ln>
                <a:solidFill>
                  <a:srgbClr val="000000"/>
                </a:solidFill>
                <a:effectLst/>
                <a:uLnTx/>
                <a:uFillTx/>
                <a:latin typeface="Garamond" pitchFamily="18" charset="0"/>
              </a:rPr>
              <a:t>Gelegenheitsverkehr</a:t>
            </a:r>
          </a:p>
          <a:p>
            <a:pPr marL="342900" marR="0" lvl="0" indent="-342900" defTabSz="914400" eaLnBrk="0" fontAlgn="auto" latinLnBrk="0" hangingPunct="0">
              <a:lnSpc>
                <a:spcPct val="100000"/>
              </a:lnSpc>
              <a:spcBef>
                <a:spcPct val="20000"/>
              </a:spcBef>
              <a:spcAft>
                <a:spcPts val="0"/>
              </a:spcAft>
              <a:buClrTx/>
              <a:buSzTx/>
              <a:buFontTx/>
              <a:buChar char="•"/>
              <a:tabLst/>
              <a:defRPr/>
            </a:pPr>
            <a:r>
              <a:rPr kumimoji="0" lang="de-DE" sz="2400" b="0" i="0" u="none" strike="noStrike" kern="0" cap="none" spc="0" normalizeH="0" baseline="0" noProof="0" dirty="0">
                <a:ln>
                  <a:noFill/>
                </a:ln>
                <a:solidFill>
                  <a:srgbClr val="000000"/>
                </a:solidFill>
                <a:effectLst/>
                <a:uLnTx/>
                <a:uFillTx/>
                <a:latin typeface="Garamond" pitchFamily="18" charset="0"/>
              </a:rPr>
              <a:t>Bauliche Barrieren im Geltungsbereich der Bundesländer – </a:t>
            </a:r>
            <a:r>
              <a:rPr lang="de-AT" sz="2400" dirty="0" smtClean="0">
                <a:latin typeface="Garamond" pitchFamily="18" charset="0"/>
              </a:rPr>
              <a:t>bislang keine Übergangsfristen/Etappenpläne (Ausnahme W)</a:t>
            </a:r>
            <a:endParaRPr kumimoji="0" lang="de-AT" sz="1800" b="0" i="0" u="none" strike="noStrike" kern="0" cap="none" spc="0" normalizeH="0" baseline="0" noProof="0" dirty="0">
              <a:ln>
                <a:noFill/>
              </a:ln>
              <a:solidFill>
                <a:sysClr val="windowText" lastClr="000000"/>
              </a:solidFill>
              <a:effectLst/>
              <a:uLnTx/>
              <a:uFillTx/>
            </a:endParaRPr>
          </a:p>
        </p:txBody>
      </p:sp>
      <p:sp>
        <p:nvSpPr>
          <p:cNvPr id="6"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extLst>
      <p:ext uri="{BB962C8B-B14F-4D97-AF65-F5344CB8AC3E}">
        <p14:creationId xmlns="" xmlns:p14="http://schemas.microsoft.com/office/powerpoint/2010/main" val="270528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p:spPr>
        <p:txBody>
          <a:bodyPr/>
          <a:lstStyle/>
          <a:p>
            <a:fld id="{68079EB9-5F4C-49F6-AC9A-F69AB504631A}" type="slidenum">
              <a:rPr lang="de-DE" smtClean="0"/>
              <a:pPr/>
              <a:t>26</a:t>
            </a:fld>
            <a:endParaRPr lang="de-DE" smtClean="0"/>
          </a:p>
        </p:txBody>
      </p:sp>
      <p:sp>
        <p:nvSpPr>
          <p:cNvPr id="8196"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1200" dirty="0" err="1" smtClean="0">
                <a:solidFill>
                  <a:schemeClr val="bg1"/>
                </a:solidFill>
                <a:latin typeface="Garamond" pitchFamily="18" charset="0"/>
                <a:ea typeface="+mn-ea"/>
                <a:cs typeface="+mn-cs"/>
              </a:rPr>
              <a:t>Rechtsfolgen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bei</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Diskriminierung</a:t>
            </a:r>
            <a:endParaRPr lang="en-GB" sz="2800" b="1" kern="1200" dirty="0" smtClean="0">
              <a:solidFill>
                <a:schemeClr val="bg1"/>
              </a:solidFill>
              <a:latin typeface="Garamond" pitchFamily="18" charset="0"/>
              <a:ea typeface="+mn-ea"/>
              <a:cs typeface="+mn-cs"/>
            </a:endParaRPr>
          </a:p>
        </p:txBody>
      </p:sp>
      <p:sp>
        <p:nvSpPr>
          <p:cNvPr id="10244" name="Rectangle 2"/>
          <p:cNvSpPr>
            <a:spLocks noGrp="1" noChangeArrowheads="1"/>
          </p:cNvSpPr>
          <p:nvPr>
            <p:ph type="body" idx="1"/>
          </p:nvPr>
        </p:nvSpPr>
        <p:spPr>
          <a:xfrm>
            <a:off x="467544" y="1071546"/>
            <a:ext cx="8141469" cy="5002229"/>
          </a:xfrm>
        </p:spPr>
        <p:txBody>
          <a:bodyPr lIns="0" tIns="0" rIns="0" bIns="0"/>
          <a:lstStyle/>
          <a:p>
            <a:pPr eaLnBrk="1" hangingPunct="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400" dirty="0" smtClean="0"/>
          </a:p>
          <a:p>
            <a:pP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Kein Anspruch auf Unterlassung oder Beseitigung</a:t>
            </a:r>
          </a:p>
          <a:p>
            <a:pP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b="1" dirty="0" smtClean="0">
                <a:latin typeface="Garamond" pitchFamily="18" charset="0"/>
              </a:rPr>
              <a:t>Anspruch auf Schadenersatz </a:t>
            </a:r>
            <a:r>
              <a:rPr lang="de-DE" sz="2800" dirty="0" smtClean="0">
                <a:latin typeface="Garamond" pitchFamily="18" charset="0"/>
              </a:rPr>
              <a:t>(Ausnahme Arbeitswelt)</a:t>
            </a:r>
          </a:p>
          <a:p>
            <a:pP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Beweislasterleichterung (~Beweislastumkehr)</a:t>
            </a:r>
          </a:p>
          <a:p>
            <a:pP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Vor gerichtlicher Geltendmachung ist zwingend ein Schlichtungsverfahren beim </a:t>
            </a:r>
            <a:r>
              <a:rPr lang="de-DE" sz="2800" dirty="0" smtClean="0">
                <a:latin typeface="Garamond" pitchFamily="18" charset="0"/>
              </a:rPr>
              <a:t>BASB </a:t>
            </a:r>
            <a:r>
              <a:rPr lang="de-DE" sz="2800" dirty="0" smtClean="0">
                <a:latin typeface="Garamond" pitchFamily="18" charset="0"/>
              </a:rPr>
              <a:t>vorgeschrieben</a:t>
            </a:r>
          </a:p>
          <a:p>
            <a:pPr>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	* kostenlos</a:t>
            </a:r>
            <a:br>
              <a:rPr lang="de-DE" sz="2800" dirty="0" smtClean="0">
                <a:latin typeface="Garamond" pitchFamily="18" charset="0"/>
              </a:rPr>
            </a:br>
            <a:r>
              <a:rPr lang="de-DE" sz="2800" dirty="0" smtClean="0">
                <a:latin typeface="Garamond" pitchFamily="18" charset="0"/>
              </a:rPr>
              <a:t>* freiwillig</a:t>
            </a:r>
            <a:br>
              <a:rPr lang="de-DE" sz="2800" dirty="0" smtClean="0">
                <a:latin typeface="Garamond" pitchFamily="18" charset="0"/>
              </a:rPr>
            </a:br>
            <a:r>
              <a:rPr lang="de-DE" sz="2800" dirty="0" smtClean="0">
                <a:latin typeface="Garamond" pitchFamily="18" charset="0"/>
              </a:rPr>
              <a:t>* Bundessozialamt</a:t>
            </a:r>
            <a:br>
              <a:rPr lang="de-DE" sz="2800" dirty="0" smtClean="0">
                <a:latin typeface="Garamond" pitchFamily="18" charset="0"/>
              </a:rPr>
            </a:br>
            <a:r>
              <a:rPr lang="de-DE" sz="2800" dirty="0" smtClean="0">
                <a:latin typeface="Garamond" pitchFamily="18" charset="0"/>
              </a:rPr>
              <a:t>* Beteiligung des Behindertenanwaltes möglich</a:t>
            </a:r>
          </a:p>
          <a:p>
            <a:pP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800" dirty="0" smtClean="0">
                <a:latin typeface="Garamond" pitchFamily="18" charset="0"/>
              </a:rPr>
              <a:t>Verbandsklage durch Dachverband (ÖAR) möglich</a:t>
            </a:r>
          </a:p>
        </p:txBody>
      </p:sp>
      <p:sp>
        <p:nvSpPr>
          <p:cNvPr id="6"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27</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err="1" smtClean="0">
                <a:solidFill>
                  <a:schemeClr val="bg1"/>
                </a:solidFill>
              </a:rPr>
              <a:t>Zusammenfassung</a:t>
            </a:r>
            <a:endParaRPr lang="en-GB" sz="3200" b="1" dirty="0" smtClean="0">
              <a:solidFill>
                <a:schemeClr val="bg1"/>
              </a:solidFill>
            </a:endParaRP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Öffentliche</a:t>
            </a:r>
            <a:r>
              <a:rPr lang="en-GB" sz="2400" dirty="0" smtClean="0">
                <a:latin typeface="Garamond" pitchFamily="18" charset="0"/>
              </a:rPr>
              <a:t> und private </a:t>
            </a:r>
            <a:r>
              <a:rPr lang="en-GB" sz="2400" dirty="0" err="1" smtClean="0">
                <a:latin typeface="Garamond" pitchFamily="18" charset="0"/>
              </a:rPr>
              <a:t>Einrichtungen</a:t>
            </a:r>
            <a:r>
              <a:rPr lang="en-GB" sz="2400" dirty="0" smtClean="0">
                <a:latin typeface="Garamond" pitchFamily="18" charset="0"/>
              </a:rPr>
              <a:t>, die der </a:t>
            </a:r>
            <a:r>
              <a:rPr lang="en-GB" sz="2400" dirty="0" err="1" smtClean="0">
                <a:latin typeface="Garamond" pitchFamily="18" charset="0"/>
              </a:rPr>
              <a:t>Öffentlichkeit</a:t>
            </a:r>
            <a:r>
              <a:rPr lang="en-GB" sz="2400" dirty="0" smtClean="0">
                <a:latin typeface="Garamond" pitchFamily="18" charset="0"/>
              </a:rPr>
              <a:t> </a:t>
            </a:r>
            <a:r>
              <a:rPr lang="en-GB" sz="2400" dirty="0" err="1" smtClean="0">
                <a:latin typeface="Garamond" pitchFamily="18" charset="0"/>
              </a:rPr>
              <a:t>zur</a:t>
            </a:r>
            <a:r>
              <a:rPr lang="en-GB" sz="2400" dirty="0" smtClean="0">
                <a:latin typeface="Garamond" pitchFamily="18" charset="0"/>
              </a:rPr>
              <a:t> </a:t>
            </a:r>
            <a:r>
              <a:rPr lang="en-GB" sz="2400" dirty="0" err="1" smtClean="0">
                <a:latin typeface="Garamond" pitchFamily="18" charset="0"/>
              </a:rPr>
              <a:t>Verfügung</a:t>
            </a:r>
            <a:r>
              <a:rPr lang="en-GB" sz="2400" dirty="0" smtClean="0">
                <a:latin typeface="Garamond" pitchFamily="18" charset="0"/>
              </a:rPr>
              <a:t> </a:t>
            </a:r>
            <a:r>
              <a:rPr lang="en-GB" sz="2400" dirty="0" err="1" smtClean="0">
                <a:latin typeface="Garamond" pitchFamily="18" charset="0"/>
              </a:rPr>
              <a:t>stehen</a:t>
            </a:r>
            <a:r>
              <a:rPr lang="en-GB" sz="2400" dirty="0" smtClean="0">
                <a:latin typeface="Garamond" pitchFamily="18" charset="0"/>
              </a:rPr>
              <a:t>, </a:t>
            </a:r>
            <a:r>
              <a:rPr lang="en-GB" sz="2400" dirty="0" err="1" smtClean="0">
                <a:latin typeface="Garamond" pitchFamily="18" charset="0"/>
              </a:rPr>
              <a:t>Geschäfte</a:t>
            </a:r>
            <a:r>
              <a:rPr lang="en-GB" sz="2400" dirty="0" smtClean="0">
                <a:latin typeface="Garamond" pitchFamily="18" charset="0"/>
              </a:rPr>
              <a:t>, </a:t>
            </a:r>
            <a:r>
              <a:rPr lang="en-GB" sz="2400" dirty="0" err="1" smtClean="0">
                <a:latin typeface="Garamond" pitchFamily="18" charset="0"/>
              </a:rPr>
              <a:t>Verkehrsunternehmen</a:t>
            </a:r>
            <a:r>
              <a:rPr lang="en-GB" sz="2400" dirty="0" smtClean="0">
                <a:latin typeface="Garamond" pitchFamily="18" charset="0"/>
              </a:rPr>
              <a:t>, Websites etc., </a:t>
            </a:r>
            <a:r>
              <a:rPr lang="en-GB" sz="2400" dirty="0" err="1" smtClean="0">
                <a:latin typeface="Garamond" pitchFamily="18" charset="0"/>
              </a:rPr>
              <a:t>sind</a:t>
            </a:r>
            <a:r>
              <a:rPr lang="en-GB" sz="2400" dirty="0" smtClean="0">
                <a:latin typeface="Garamond" pitchFamily="18" charset="0"/>
              </a:rPr>
              <a:t> </a:t>
            </a:r>
            <a:r>
              <a:rPr lang="en-GB" sz="2400" dirty="0" err="1" smtClean="0">
                <a:latin typeface="Garamond" pitchFamily="18" charset="0"/>
              </a:rPr>
              <a:t>grundsätzlich</a:t>
            </a:r>
            <a:r>
              <a:rPr lang="en-GB" sz="2400" dirty="0" smtClean="0">
                <a:latin typeface="Garamond" pitchFamily="18" charset="0"/>
              </a:rPr>
              <a:t> </a:t>
            </a:r>
            <a:r>
              <a:rPr lang="en-GB" sz="2400" b="1" dirty="0" err="1" smtClean="0">
                <a:latin typeface="Garamond" pitchFamily="18" charset="0"/>
              </a:rPr>
              <a:t>schadenersatzpflichtig</a:t>
            </a:r>
            <a:r>
              <a:rPr lang="en-GB" sz="2400" dirty="0" smtClean="0">
                <a:latin typeface="Garamond" pitchFamily="18" charset="0"/>
              </a:rPr>
              <a:t>, </a:t>
            </a:r>
            <a:r>
              <a:rPr lang="en-GB" sz="2400" dirty="0" err="1" smtClean="0">
                <a:latin typeface="Garamond" pitchFamily="18" charset="0"/>
              </a:rPr>
              <a:t>wenn</a:t>
            </a:r>
            <a:r>
              <a:rPr lang="en-GB" sz="2400" dirty="0" smtClean="0">
                <a:latin typeface="Garamond" pitchFamily="18" charset="0"/>
              </a:rPr>
              <a:t> </a:t>
            </a:r>
            <a:r>
              <a:rPr lang="en-GB" sz="2400" dirty="0" err="1" smtClean="0">
                <a:latin typeface="Garamond" pitchFamily="18" charset="0"/>
              </a:rPr>
              <a:t>sie</a:t>
            </a:r>
            <a:r>
              <a:rPr lang="en-GB" sz="2400" dirty="0" smtClean="0">
                <a:latin typeface="Garamond" pitchFamily="18" charset="0"/>
              </a:rPr>
              <a:t> </a:t>
            </a:r>
            <a:r>
              <a:rPr lang="en-GB" sz="2400" dirty="0" err="1" smtClean="0">
                <a:latin typeface="Garamond" pitchFamily="18" charset="0"/>
              </a:rPr>
              <a:t>Barrieren</a:t>
            </a:r>
            <a:r>
              <a:rPr lang="en-GB" sz="2400" dirty="0" smtClean="0">
                <a:latin typeface="Garamond" pitchFamily="18" charset="0"/>
              </a:rPr>
              <a:t> </a:t>
            </a:r>
            <a:r>
              <a:rPr lang="en-GB" sz="2400" dirty="0" err="1" smtClean="0">
                <a:latin typeface="Garamond" pitchFamily="18" charset="0"/>
              </a:rPr>
              <a:t>aufweisen</a:t>
            </a:r>
            <a:r>
              <a:rPr lang="en-GB" sz="2400" dirty="0" smtClean="0">
                <a:latin typeface="Garamond" pitchFamily="18" charset="0"/>
              </a:rPr>
              <a:t> – </a:t>
            </a:r>
            <a:r>
              <a:rPr lang="en-GB" sz="2400" dirty="0" err="1" smtClean="0">
                <a:latin typeface="Garamond" pitchFamily="18" charset="0"/>
              </a:rPr>
              <a:t>aber</a:t>
            </a:r>
            <a:r>
              <a:rPr lang="en-GB" sz="2400" dirty="0" smtClean="0">
                <a:latin typeface="Garamond" pitchFamily="18" charset="0"/>
              </a:rPr>
              <a:t> </a:t>
            </a:r>
            <a:r>
              <a:rPr lang="en-GB" sz="2400" b="1" dirty="0" err="1" smtClean="0">
                <a:latin typeface="Garamond" pitchFamily="18" charset="0"/>
              </a:rPr>
              <a:t>Zumutbarkeitsprüfung</a:t>
            </a:r>
            <a:endParaRPr lang="en-GB" sz="2400" b="1"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a:latin typeface="Garamond" pitchFamily="18" charset="0"/>
              </a:rPr>
              <a:t>Die </a:t>
            </a:r>
            <a:r>
              <a:rPr lang="en-GB" sz="2400" dirty="0" err="1">
                <a:latin typeface="Garamond" pitchFamily="18" charset="0"/>
              </a:rPr>
              <a:t>entsprechenden</a:t>
            </a:r>
            <a:r>
              <a:rPr lang="en-GB" sz="2400" dirty="0">
                <a:latin typeface="Garamond" pitchFamily="18" charset="0"/>
              </a:rPr>
              <a:t> </a:t>
            </a:r>
            <a:r>
              <a:rPr lang="en-GB" sz="2400" dirty="0" err="1">
                <a:latin typeface="Garamond" pitchFamily="18" charset="0"/>
              </a:rPr>
              <a:t>Normen</a:t>
            </a:r>
            <a:r>
              <a:rPr lang="en-GB" sz="2400" dirty="0">
                <a:latin typeface="Garamond" pitchFamily="18" charset="0"/>
              </a:rPr>
              <a:t> </a:t>
            </a:r>
            <a:r>
              <a:rPr lang="en-GB" sz="2400" dirty="0" err="1" smtClean="0">
                <a:latin typeface="Garamond" pitchFamily="18" charset="0"/>
              </a:rPr>
              <a:t>sind</a:t>
            </a:r>
            <a:r>
              <a:rPr lang="en-GB" sz="2400" dirty="0" smtClean="0">
                <a:latin typeface="Garamond" pitchFamily="18" charset="0"/>
              </a:rPr>
              <a:t> </a:t>
            </a:r>
            <a:r>
              <a:rPr lang="en-GB" sz="2400" dirty="0" err="1" smtClean="0">
                <a:latin typeface="Garamond" pitchFamily="18" charset="0"/>
              </a:rPr>
              <a:t>meist</a:t>
            </a:r>
            <a:r>
              <a:rPr lang="en-GB" sz="2400" dirty="0" smtClean="0">
                <a:latin typeface="Garamond" pitchFamily="18" charset="0"/>
              </a:rPr>
              <a:t> </a:t>
            </a:r>
            <a:r>
              <a:rPr lang="en-GB" sz="2400" dirty="0" err="1" smtClean="0">
                <a:latin typeface="Garamond" pitchFamily="18" charset="0"/>
              </a:rPr>
              <a:t>im</a:t>
            </a:r>
            <a:r>
              <a:rPr lang="en-GB" sz="2400" dirty="0" smtClean="0">
                <a:latin typeface="Garamond" pitchFamily="18" charset="0"/>
              </a:rPr>
              <a:t> Internet </a:t>
            </a:r>
            <a:r>
              <a:rPr lang="en-GB" sz="2400" dirty="0" err="1" smtClean="0">
                <a:latin typeface="Garamond" pitchFamily="18" charset="0"/>
              </a:rPr>
              <a:t>verfügbar</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Rechtsdurchsetzung</a:t>
            </a:r>
            <a:r>
              <a:rPr lang="en-GB" sz="2400" dirty="0" smtClean="0">
                <a:latin typeface="Garamond" pitchFamily="18" charset="0"/>
              </a:rPr>
              <a:t> </a:t>
            </a:r>
            <a:r>
              <a:rPr lang="en-GB" sz="2400" dirty="0" err="1" smtClean="0">
                <a:latin typeface="Garamond" pitchFamily="18" charset="0"/>
              </a:rPr>
              <a:t>im</a:t>
            </a:r>
            <a:r>
              <a:rPr lang="en-GB" sz="2400" dirty="0" smtClean="0">
                <a:latin typeface="Garamond" pitchFamily="18" charset="0"/>
              </a:rPr>
              <a:t> </a:t>
            </a:r>
            <a:r>
              <a:rPr lang="en-GB" sz="2400" dirty="0" err="1" smtClean="0">
                <a:latin typeface="Garamond" pitchFamily="18" charset="0"/>
              </a:rPr>
              <a:t>Klagsweg</a:t>
            </a:r>
            <a:r>
              <a:rPr lang="en-GB" sz="2400" dirty="0" smtClean="0">
                <a:latin typeface="Garamond" pitchFamily="18" charset="0"/>
              </a:rPr>
              <a:t> </a:t>
            </a:r>
            <a:r>
              <a:rPr lang="en-GB" sz="2400" dirty="0" err="1" smtClean="0">
                <a:latin typeface="Garamond" pitchFamily="18" charset="0"/>
              </a:rPr>
              <a:t>nach</a:t>
            </a:r>
            <a:r>
              <a:rPr lang="en-GB" sz="2400" dirty="0" smtClean="0">
                <a:latin typeface="Garamond" pitchFamily="18" charset="0"/>
              </a:rPr>
              <a:t> </a:t>
            </a:r>
            <a:r>
              <a:rPr lang="en-GB" sz="2400" dirty="0" err="1" smtClean="0">
                <a:latin typeface="Garamond" pitchFamily="18" charset="0"/>
              </a:rPr>
              <a:t>Schlichtung</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Einen</a:t>
            </a:r>
            <a:r>
              <a:rPr lang="en-GB" sz="2400" dirty="0" smtClean="0">
                <a:latin typeface="Garamond" pitchFamily="18" charset="0"/>
              </a:rPr>
              <a:t> </a:t>
            </a:r>
            <a:r>
              <a:rPr lang="en-GB" sz="2400" dirty="0" err="1" smtClean="0">
                <a:latin typeface="Garamond" pitchFamily="18" charset="0"/>
              </a:rPr>
              <a:t>subjektiven</a:t>
            </a:r>
            <a:r>
              <a:rPr lang="en-GB" sz="2400" dirty="0" smtClean="0">
                <a:latin typeface="Garamond" pitchFamily="18" charset="0"/>
              </a:rPr>
              <a:t> </a:t>
            </a:r>
            <a:r>
              <a:rPr lang="en-GB" sz="2400" dirty="0" err="1" smtClean="0">
                <a:latin typeface="Garamond" pitchFamily="18" charset="0"/>
              </a:rPr>
              <a:t>Anspruch</a:t>
            </a:r>
            <a:r>
              <a:rPr lang="en-GB" sz="2400" dirty="0" smtClean="0">
                <a:latin typeface="Garamond" pitchFamily="18" charset="0"/>
              </a:rPr>
              <a:t> auf Barrierefreiheit </a:t>
            </a:r>
            <a:r>
              <a:rPr lang="en-GB" sz="2400" dirty="0" err="1" smtClean="0">
                <a:latin typeface="Garamond" pitchFamily="18" charset="0"/>
              </a:rPr>
              <a:t>selbst</a:t>
            </a:r>
            <a:r>
              <a:rPr lang="en-GB" sz="2400" dirty="0" smtClean="0">
                <a:latin typeface="Garamond" pitchFamily="18" charset="0"/>
              </a:rPr>
              <a:t> </a:t>
            </a:r>
            <a:r>
              <a:rPr lang="en-GB" sz="2400" dirty="0" err="1" smtClean="0">
                <a:latin typeface="Garamond" pitchFamily="18" charset="0"/>
              </a:rPr>
              <a:t>gibt</a:t>
            </a:r>
            <a:r>
              <a:rPr lang="en-GB" sz="2400" dirty="0" smtClean="0">
                <a:latin typeface="Garamond" pitchFamily="18" charset="0"/>
              </a:rPr>
              <a:t> </a:t>
            </a:r>
            <a:r>
              <a:rPr lang="en-GB" sz="2400" dirty="0" err="1" smtClean="0">
                <a:latin typeface="Garamond" pitchFamily="18" charset="0"/>
              </a:rPr>
              <a:t>es</a:t>
            </a:r>
            <a:r>
              <a:rPr lang="en-GB" sz="2400" dirty="0" smtClean="0">
                <a:latin typeface="Garamond" pitchFamily="18" charset="0"/>
              </a:rPr>
              <a:t> </a:t>
            </a:r>
            <a:r>
              <a:rPr lang="en-GB" sz="2400" dirty="0" err="1" smtClean="0">
                <a:latin typeface="Garamond" pitchFamily="18" charset="0"/>
              </a:rPr>
              <a:t>aber</a:t>
            </a:r>
            <a:r>
              <a:rPr lang="en-GB" sz="2400" dirty="0" smtClean="0">
                <a:latin typeface="Garamond" pitchFamily="18" charset="0"/>
              </a:rPr>
              <a:t> </a:t>
            </a:r>
            <a:r>
              <a:rPr lang="en-GB" sz="2400" dirty="0" err="1" smtClean="0">
                <a:latin typeface="Garamond" pitchFamily="18" charset="0"/>
              </a:rPr>
              <a:t>nicht</a:t>
            </a:r>
            <a:r>
              <a:rPr lang="en-GB" sz="2400" dirty="0" smtClean="0">
                <a:latin typeface="Garamond" pitchFamily="18" charset="0"/>
              </a:rPr>
              <a:t/>
            </a:r>
            <a:br>
              <a:rPr lang="en-GB" sz="2400" dirty="0" smtClean="0">
                <a:latin typeface="Garamond" pitchFamily="18" charset="0"/>
              </a:rPr>
            </a:b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latin typeface="Garamond" pitchFamily="18" charset="0"/>
              </a:rPr>
              <a:t>Behindertenanwalt </a:t>
            </a:r>
            <a:r>
              <a:rPr lang="en-GB" sz="2400" b="1" dirty="0" err="1" smtClean="0">
                <a:latin typeface="Garamond" pitchFamily="18" charset="0"/>
              </a:rPr>
              <a:t>berät</a:t>
            </a:r>
            <a:r>
              <a:rPr lang="en-GB" sz="2400" b="1" dirty="0" smtClean="0">
                <a:latin typeface="Garamond" pitchFamily="18" charset="0"/>
              </a:rPr>
              <a:t> und </a:t>
            </a:r>
            <a:r>
              <a:rPr lang="en-GB" sz="2400" b="1" dirty="0" err="1" smtClean="0">
                <a:latin typeface="Garamond" pitchFamily="18" charset="0"/>
              </a:rPr>
              <a:t>unterstützt</a:t>
            </a:r>
            <a:r>
              <a:rPr lang="en-GB" sz="2400" b="1" dirty="0" smtClean="0">
                <a:latin typeface="Garamond" pitchFamily="18" charset="0"/>
              </a:rPr>
              <a:t>!</a:t>
            </a:r>
          </a:p>
        </p:txBody>
      </p:sp>
      <p:sp>
        <p:nvSpPr>
          <p:cNvPr id="6"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5"/>
          <p:cNvSpPr>
            <a:spLocks noGrp="1"/>
          </p:cNvSpPr>
          <p:nvPr>
            <p:ph type="sldNum" sz="quarter" idx="12"/>
          </p:nvPr>
        </p:nvSpPr>
        <p:spPr/>
        <p:txBody>
          <a:bodyPr/>
          <a:lstStyle/>
          <a:p>
            <a:pPr>
              <a:defRPr/>
            </a:pPr>
            <a:fld id="{5020E18C-07A7-43A2-BA26-FB7C4C4B0CC2}" type="slidenum">
              <a:rPr lang="de-DE" smtClean="0"/>
              <a:pPr>
                <a:defRPr/>
              </a:pPr>
              <a:t>28</a:t>
            </a:fld>
            <a:endParaRPr lang="de-DE" smtClean="0"/>
          </a:p>
        </p:txBody>
      </p:sp>
      <p:sp>
        <p:nvSpPr>
          <p:cNvPr id="7172"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1200" dirty="0" err="1" smtClean="0">
                <a:solidFill>
                  <a:schemeClr val="bg1"/>
                </a:solidFill>
                <a:latin typeface="Garamond" pitchFamily="18" charset="0"/>
                <a:ea typeface="+mn-ea"/>
                <a:cs typeface="+mn-cs"/>
              </a:rPr>
              <a:t>Wozu</a:t>
            </a:r>
            <a:r>
              <a:rPr lang="en-GB" sz="2800" b="1" kern="1200" dirty="0" smtClean="0">
                <a:solidFill>
                  <a:schemeClr val="bg1"/>
                </a:solidFill>
                <a:latin typeface="Garamond" pitchFamily="18" charset="0"/>
                <a:ea typeface="+mn-ea"/>
                <a:cs typeface="+mn-cs"/>
              </a:rPr>
              <a:t> hat </a:t>
            </a:r>
            <a:r>
              <a:rPr lang="en-GB" sz="2800" b="1" kern="1200" dirty="0" err="1" smtClean="0">
                <a:solidFill>
                  <a:schemeClr val="bg1"/>
                </a:solidFill>
                <a:latin typeface="Garamond" pitchFamily="18" charset="0"/>
                <a:ea typeface="+mn-ea"/>
                <a:cs typeface="+mn-cs"/>
              </a:rPr>
              <a:t>sich</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Österreich</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mit</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UN-BRK </a:t>
            </a:r>
            <a:r>
              <a:rPr lang="en-GB" sz="2800" b="1" kern="1200" dirty="0" err="1" smtClean="0">
                <a:solidFill>
                  <a:schemeClr val="bg1"/>
                </a:solidFill>
                <a:latin typeface="Garamond" pitchFamily="18" charset="0"/>
                <a:ea typeface="+mn-ea"/>
                <a:cs typeface="+mn-cs"/>
              </a:rPr>
              <a:t>verpflichtet</a:t>
            </a:r>
            <a:r>
              <a:rPr lang="en-GB" sz="2800" b="1" kern="1200" dirty="0" smtClean="0">
                <a:solidFill>
                  <a:schemeClr val="bg1"/>
                </a:solidFill>
                <a:latin typeface="Garamond" pitchFamily="18" charset="0"/>
                <a:ea typeface="+mn-ea"/>
                <a:cs typeface="+mn-cs"/>
              </a:rPr>
              <a:t>? (Art. </a:t>
            </a:r>
            <a:r>
              <a:rPr lang="en-GB" sz="2800" b="1" kern="1200" dirty="0" err="1" smtClean="0">
                <a:solidFill>
                  <a:schemeClr val="bg1"/>
                </a:solidFill>
                <a:latin typeface="Garamond" pitchFamily="18" charset="0"/>
                <a:ea typeface="+mn-ea"/>
                <a:cs typeface="+mn-cs"/>
              </a:rPr>
              <a:t>4 und 5)</a:t>
            </a:r>
            <a:r>
              <a:rPr lang="en-GB" sz="3200" kern="1200" dirty="0" smtClean="0">
                <a:solidFill>
                  <a:srgbClr val="000000"/>
                </a:solidFill>
                <a:latin typeface="Arial Unicode MS" pitchFamily="34" charset="-128"/>
                <a:ea typeface="Arial Unicode MS" pitchFamily="34" charset="-128"/>
                <a:cs typeface="Arial Unicode MS" pitchFamily="34" charset="-128"/>
              </a:rPr>
              <a:t> </a:t>
            </a:r>
          </a:p>
        </p:txBody>
      </p:sp>
      <p:sp>
        <p:nvSpPr>
          <p:cNvPr id="10244" name="Rectangle 2"/>
          <p:cNvSpPr>
            <a:spLocks noGrp="1" noChangeArrowheads="1"/>
          </p:cNvSpPr>
          <p:nvPr>
            <p:ph type="body" idx="1"/>
          </p:nvPr>
        </p:nvSpPr>
        <p:spPr>
          <a:xfrm>
            <a:off x="468313" y="1285875"/>
            <a:ext cx="8229600" cy="4976813"/>
          </a:xfrm>
        </p:spPr>
        <p:txBody>
          <a:bodyPr lIns="0" tIns="0" rIns="0" bIns="0"/>
          <a:lstStyle/>
          <a:p>
            <a:r>
              <a:rPr lang="de-AT" sz="2400" dirty="0" smtClean="0">
                <a:latin typeface="Garamond" pitchFamily="18" charset="0"/>
              </a:rPr>
              <a:t>Alle diskriminierenden Gesetze, Gepflogenheiten etc. aufzuheben</a:t>
            </a:r>
          </a:p>
          <a:p>
            <a:r>
              <a:rPr lang="de-AT" sz="2400" dirty="0" smtClean="0">
                <a:latin typeface="Garamond" pitchFamily="18" charset="0"/>
              </a:rPr>
              <a:t>Seine verfügbaren Mittel auszuschöpfen, um </a:t>
            </a:r>
            <a:r>
              <a:rPr lang="de-AT" sz="2400" b="1" dirty="0" smtClean="0">
                <a:latin typeface="Garamond" pitchFamily="18" charset="0"/>
              </a:rPr>
              <a:t>nach und nach </a:t>
            </a:r>
            <a:r>
              <a:rPr lang="de-AT" sz="2400" dirty="0" smtClean="0">
                <a:latin typeface="Garamond" pitchFamily="18" charset="0"/>
              </a:rPr>
              <a:t>die wirtschaftlichen, sozialen und kulturellen Rechte von </a:t>
            </a:r>
            <a:r>
              <a:rPr lang="de-AT" sz="2400" dirty="0" err="1" smtClean="0">
                <a:latin typeface="Garamond" pitchFamily="18" charset="0"/>
              </a:rPr>
              <a:t>MmB</a:t>
            </a:r>
            <a:r>
              <a:rPr lang="de-AT" sz="2400" dirty="0" smtClean="0">
                <a:latin typeface="Garamond" pitchFamily="18" charset="0"/>
              </a:rPr>
              <a:t> zu erreichen</a:t>
            </a:r>
            <a:endParaRPr lang="en-GB" sz="2400" dirty="0" smtClean="0">
              <a:latin typeface="Garamond" pitchFamily="18" charset="0"/>
            </a:endParaRPr>
          </a:p>
          <a:p>
            <a:r>
              <a:rPr lang="en-GB" sz="2400" dirty="0" err="1" smtClean="0">
                <a:latin typeface="Garamond" pitchFamily="18" charset="0"/>
              </a:rPr>
              <a:t>Beim</a:t>
            </a:r>
            <a:r>
              <a:rPr lang="en-GB" sz="2400" dirty="0" smtClean="0">
                <a:latin typeface="Garamond" pitchFamily="18" charset="0"/>
              </a:rPr>
              <a:t> </a:t>
            </a:r>
            <a:r>
              <a:rPr lang="en-GB" sz="2400" dirty="0" err="1" smtClean="0">
                <a:latin typeface="Garamond" pitchFamily="18" charset="0"/>
              </a:rPr>
              <a:t>Ausarbeitung</a:t>
            </a:r>
            <a:r>
              <a:rPr lang="en-GB" sz="2400" dirty="0" smtClean="0">
                <a:latin typeface="Garamond" pitchFamily="18" charset="0"/>
              </a:rPr>
              <a:t> von </a:t>
            </a:r>
            <a:r>
              <a:rPr lang="en-GB" sz="2400" dirty="0" err="1" smtClean="0">
                <a:latin typeface="Garamond" pitchFamily="18" charset="0"/>
              </a:rPr>
              <a:t>Gesetzen</a:t>
            </a:r>
            <a:r>
              <a:rPr lang="en-GB" sz="2400" dirty="0" smtClean="0">
                <a:latin typeface="Garamond" pitchFamily="18" charset="0"/>
              </a:rPr>
              <a:t>, </a:t>
            </a:r>
            <a:r>
              <a:rPr lang="en-GB" sz="2400" dirty="0" err="1" smtClean="0">
                <a:latin typeface="Garamond" pitchFamily="18" charset="0"/>
              </a:rPr>
              <a:t>Vorhaben</a:t>
            </a:r>
            <a:r>
              <a:rPr lang="en-GB" sz="2400" dirty="0" smtClean="0">
                <a:latin typeface="Garamond" pitchFamily="18" charset="0"/>
              </a:rPr>
              <a:t> und </a:t>
            </a:r>
            <a:r>
              <a:rPr lang="en-GB" sz="2400" dirty="0" err="1" smtClean="0">
                <a:latin typeface="Garamond" pitchFamily="18" charset="0"/>
              </a:rPr>
              <a:t>Entscheidun</a:t>
            </a:r>
            <a:r>
              <a:rPr lang="en-GB" sz="2400" dirty="0" smtClean="0">
                <a:latin typeface="Garamond" pitchFamily="18" charset="0"/>
              </a:rPr>
              <a:t>-gen, die </a:t>
            </a:r>
            <a:r>
              <a:rPr lang="en-GB" sz="2400" dirty="0" err="1" smtClean="0">
                <a:latin typeface="Garamond" pitchFamily="18" charset="0"/>
              </a:rPr>
              <a:t>MmB</a:t>
            </a:r>
            <a:r>
              <a:rPr lang="en-GB" sz="2400" dirty="0" smtClean="0">
                <a:latin typeface="Garamond" pitchFamily="18" charset="0"/>
              </a:rPr>
              <a:t> </a:t>
            </a:r>
            <a:r>
              <a:rPr lang="en-GB" sz="2400" dirty="0" err="1" smtClean="0">
                <a:latin typeface="Garamond" pitchFamily="18" charset="0"/>
              </a:rPr>
              <a:t>betreffen</a:t>
            </a:r>
            <a:r>
              <a:rPr lang="en-GB" sz="2400" dirty="0" smtClean="0">
                <a:latin typeface="Garamond" pitchFamily="18" charset="0"/>
              </a:rPr>
              <a:t>,  </a:t>
            </a:r>
            <a:r>
              <a:rPr lang="en-GB" sz="2400" dirty="0" err="1" smtClean="0">
                <a:latin typeface="Garamond" pitchFamily="18" charset="0"/>
              </a:rPr>
              <a:t>diese</a:t>
            </a:r>
            <a:r>
              <a:rPr lang="en-GB" sz="2400" dirty="0" smtClean="0">
                <a:latin typeface="Garamond" pitchFamily="18" charset="0"/>
              </a:rPr>
              <a:t> (</a:t>
            </a:r>
            <a:r>
              <a:rPr lang="en-GB" sz="2400" dirty="0" err="1" smtClean="0">
                <a:latin typeface="Garamond" pitchFamily="18" charset="0"/>
              </a:rPr>
              <a:t>bzw</a:t>
            </a:r>
            <a:r>
              <a:rPr lang="en-GB" sz="2400" dirty="0" smtClean="0">
                <a:latin typeface="Garamond" pitchFamily="18" charset="0"/>
              </a:rPr>
              <a:t>. die </a:t>
            </a:r>
            <a:r>
              <a:rPr lang="en-GB" sz="2400" dirty="0" err="1" smtClean="0">
                <a:latin typeface="Garamond" pitchFamily="18" charset="0"/>
              </a:rPr>
              <a:t>sie</a:t>
            </a:r>
            <a:r>
              <a:rPr lang="en-GB" sz="2400" dirty="0" smtClean="0">
                <a:latin typeface="Garamond" pitchFamily="18" charset="0"/>
              </a:rPr>
              <a:t> </a:t>
            </a:r>
            <a:r>
              <a:rPr lang="en-GB" sz="2400" dirty="0" err="1" smtClean="0">
                <a:latin typeface="Garamond" pitchFamily="18" charset="0"/>
              </a:rPr>
              <a:t>vertretenden</a:t>
            </a:r>
            <a:r>
              <a:rPr lang="en-GB" sz="2400" dirty="0" smtClean="0">
                <a:latin typeface="Garamond" pitchFamily="18" charset="0"/>
              </a:rPr>
              <a:t> </a:t>
            </a:r>
            <a:r>
              <a:rPr lang="en-GB" sz="2400" dirty="0" err="1" smtClean="0">
                <a:latin typeface="Garamond" pitchFamily="18" charset="0"/>
              </a:rPr>
              <a:t>Organisationen</a:t>
            </a:r>
            <a:r>
              <a:rPr lang="en-GB" sz="2400" dirty="0" smtClean="0">
                <a:latin typeface="Garamond" pitchFamily="18" charset="0"/>
              </a:rPr>
              <a:t>) </a:t>
            </a:r>
            <a:r>
              <a:rPr lang="en-GB" sz="2400" b="1" dirty="0" err="1" smtClean="0">
                <a:latin typeface="Garamond" pitchFamily="18" charset="0"/>
              </a:rPr>
              <a:t>aktiv</a:t>
            </a:r>
            <a:r>
              <a:rPr lang="en-GB" sz="2400" b="1" dirty="0" smtClean="0">
                <a:latin typeface="Garamond" pitchFamily="18" charset="0"/>
              </a:rPr>
              <a:t> </a:t>
            </a:r>
            <a:r>
              <a:rPr lang="en-GB" sz="2400" b="1" dirty="0" err="1" smtClean="0">
                <a:latin typeface="Garamond" pitchFamily="18" charset="0"/>
              </a:rPr>
              <a:t>mit</a:t>
            </a:r>
            <a:r>
              <a:rPr lang="en-GB" sz="2400" b="1" dirty="0" smtClean="0">
                <a:latin typeface="Garamond" pitchFamily="18" charset="0"/>
              </a:rPr>
              <a:t> </a:t>
            </a:r>
            <a:r>
              <a:rPr lang="en-GB" sz="2400" b="1" dirty="0" err="1" smtClean="0">
                <a:latin typeface="Garamond" pitchFamily="18" charset="0"/>
              </a:rPr>
              <a:t>einzubeziehen</a:t>
            </a:r>
            <a:endParaRPr lang="en-GB" sz="2400" dirty="0" smtClean="0">
              <a:latin typeface="Garamond" pitchFamily="18" charset="0"/>
            </a:endParaRPr>
          </a:p>
          <a:p>
            <a:r>
              <a:rPr lang="en-GB" sz="2400" dirty="0" smtClean="0">
                <a:latin typeface="Garamond" pitchFamily="18" charset="0"/>
              </a:rPr>
              <a:t>Die UN-</a:t>
            </a:r>
            <a:r>
              <a:rPr lang="en-GB" sz="2400" dirty="0" err="1" smtClean="0">
                <a:latin typeface="Garamond" pitchFamily="18" charset="0"/>
              </a:rPr>
              <a:t>Konvention</a:t>
            </a:r>
            <a:r>
              <a:rPr lang="en-GB" sz="2400" dirty="0" smtClean="0">
                <a:latin typeface="Garamond" pitchFamily="18" charset="0"/>
              </a:rPr>
              <a:t> gilt </a:t>
            </a:r>
            <a:r>
              <a:rPr lang="en-GB" sz="2400" dirty="0" err="1" smtClean="0">
                <a:latin typeface="Garamond" pitchFamily="18" charset="0"/>
              </a:rPr>
              <a:t>nicht</a:t>
            </a:r>
            <a:r>
              <a:rPr lang="en-GB" sz="2400" dirty="0" smtClean="0">
                <a:latin typeface="Garamond" pitchFamily="18" charset="0"/>
              </a:rPr>
              <a:t> </a:t>
            </a:r>
            <a:r>
              <a:rPr lang="en-GB" sz="2400" dirty="0" err="1" smtClean="0">
                <a:latin typeface="Garamond" pitchFamily="18" charset="0"/>
              </a:rPr>
              <a:t>nur</a:t>
            </a:r>
            <a:r>
              <a:rPr lang="en-GB" sz="2400" dirty="0" smtClean="0">
                <a:latin typeface="Garamond" pitchFamily="18" charset="0"/>
              </a:rPr>
              <a:t> </a:t>
            </a:r>
            <a:r>
              <a:rPr lang="en-GB" sz="2400" dirty="0" err="1" smtClean="0">
                <a:latin typeface="Garamond" pitchFamily="18" charset="0"/>
              </a:rPr>
              <a:t>für</a:t>
            </a:r>
            <a:r>
              <a:rPr lang="en-GB" sz="2400" dirty="0" smtClean="0">
                <a:latin typeface="Garamond" pitchFamily="18" charset="0"/>
              </a:rPr>
              <a:t> den Bund </a:t>
            </a:r>
            <a:r>
              <a:rPr lang="en-GB" sz="2400" dirty="0" err="1" smtClean="0">
                <a:latin typeface="Garamond" pitchFamily="18" charset="0"/>
              </a:rPr>
              <a:t>sondern</a:t>
            </a:r>
            <a:r>
              <a:rPr lang="en-GB" sz="2400" dirty="0" smtClean="0">
                <a:latin typeface="Garamond" pitchFamily="18" charset="0"/>
              </a:rPr>
              <a:t> </a:t>
            </a:r>
            <a:r>
              <a:rPr lang="en-GB" sz="2400" b="1" dirty="0" err="1" smtClean="0">
                <a:latin typeface="Garamond" pitchFamily="18" charset="0"/>
              </a:rPr>
              <a:t>ohne</a:t>
            </a:r>
            <a:r>
              <a:rPr lang="en-GB" sz="2400" b="1" dirty="0" smtClean="0">
                <a:latin typeface="Garamond" pitchFamily="18" charset="0"/>
              </a:rPr>
              <a:t> </a:t>
            </a:r>
            <a:r>
              <a:rPr lang="en-GB" sz="2400" b="1" dirty="0" err="1" smtClean="0">
                <a:latin typeface="Garamond" pitchFamily="18" charset="0"/>
              </a:rPr>
              <a:t>Einschränkung</a:t>
            </a:r>
            <a:r>
              <a:rPr lang="en-GB" sz="2400" dirty="0" smtClean="0">
                <a:latin typeface="Garamond" pitchFamily="18" charset="0"/>
              </a:rPr>
              <a:t> </a:t>
            </a:r>
            <a:r>
              <a:rPr lang="en-GB" sz="2400" dirty="0" err="1" smtClean="0">
                <a:latin typeface="Garamond" pitchFamily="18" charset="0"/>
              </a:rPr>
              <a:t>auch</a:t>
            </a:r>
            <a:r>
              <a:rPr lang="en-GB" sz="2400" dirty="0" smtClean="0">
                <a:latin typeface="Garamond" pitchFamily="18" charset="0"/>
              </a:rPr>
              <a:t> </a:t>
            </a:r>
            <a:r>
              <a:rPr lang="en-GB" sz="2400" dirty="0" err="1" smtClean="0">
                <a:latin typeface="Garamond" pitchFamily="18" charset="0"/>
              </a:rPr>
              <a:t>für</a:t>
            </a:r>
            <a:r>
              <a:rPr lang="en-GB" sz="2400" dirty="0" smtClean="0">
                <a:latin typeface="Garamond" pitchFamily="18" charset="0"/>
              </a:rPr>
              <a:t> die </a:t>
            </a:r>
            <a:r>
              <a:rPr lang="en-GB" sz="2400" dirty="0" err="1" smtClean="0">
                <a:latin typeface="Garamond" pitchFamily="18" charset="0"/>
              </a:rPr>
              <a:t>Länder</a:t>
            </a:r>
            <a:r>
              <a:rPr lang="en-GB" sz="2400" dirty="0" smtClean="0">
                <a:latin typeface="Garamond" pitchFamily="18" charset="0"/>
              </a:rPr>
              <a:t> und </a:t>
            </a:r>
            <a:r>
              <a:rPr lang="en-GB" sz="2400" dirty="0" err="1" smtClean="0">
                <a:latin typeface="Garamond" pitchFamily="18" charset="0"/>
              </a:rPr>
              <a:t>Gemeinden</a:t>
            </a:r>
            <a:endParaRPr lang="en-GB" sz="2400" dirty="0" smtClean="0">
              <a:latin typeface="Garamond" pitchFamily="18" charset="0"/>
            </a:endParaRPr>
          </a:p>
          <a:p>
            <a:r>
              <a:rPr lang="en-GB" sz="2400" dirty="0" err="1" smtClean="0">
                <a:latin typeface="Garamond" pitchFamily="18" charset="0"/>
              </a:rPr>
              <a:t>Alle</a:t>
            </a:r>
            <a:r>
              <a:rPr lang="en-GB" sz="2400" dirty="0" smtClean="0">
                <a:latin typeface="Garamond" pitchFamily="18" charset="0"/>
              </a:rPr>
              <a:t> </a:t>
            </a:r>
            <a:r>
              <a:rPr lang="en-GB" sz="2400" dirty="0" err="1" smtClean="0">
                <a:latin typeface="Garamond" pitchFamily="18" charset="0"/>
              </a:rPr>
              <a:t>geeigneten</a:t>
            </a:r>
            <a:r>
              <a:rPr lang="en-GB" sz="2400" dirty="0" smtClean="0">
                <a:latin typeface="Garamond" pitchFamily="18" charset="0"/>
              </a:rPr>
              <a:t> </a:t>
            </a:r>
            <a:r>
              <a:rPr lang="en-GB" sz="2400" dirty="0" err="1" smtClean="0">
                <a:latin typeface="Garamond" pitchFamily="18" charset="0"/>
              </a:rPr>
              <a:t>Schritte</a:t>
            </a:r>
            <a:r>
              <a:rPr lang="en-GB" sz="2400" dirty="0" smtClean="0">
                <a:latin typeface="Garamond" pitchFamily="18" charset="0"/>
              </a:rPr>
              <a:t> zu </a:t>
            </a:r>
            <a:r>
              <a:rPr lang="en-GB" sz="2400" dirty="0" err="1" smtClean="0">
                <a:latin typeface="Garamond" pitchFamily="18" charset="0"/>
              </a:rPr>
              <a:t>unternehmen</a:t>
            </a:r>
            <a:r>
              <a:rPr lang="en-GB" sz="2400" dirty="0" smtClean="0">
                <a:latin typeface="Garamond" pitchFamily="18" charset="0"/>
              </a:rPr>
              <a:t>, um die </a:t>
            </a:r>
            <a:r>
              <a:rPr lang="en-GB" sz="2400" dirty="0" err="1" smtClean="0">
                <a:latin typeface="Garamond" pitchFamily="18" charset="0"/>
              </a:rPr>
              <a:t>Bereitstellung</a:t>
            </a:r>
            <a:r>
              <a:rPr lang="en-GB" sz="2400" dirty="0" smtClean="0">
                <a:latin typeface="Garamond" pitchFamily="18" charset="0"/>
              </a:rPr>
              <a:t> </a:t>
            </a:r>
            <a:r>
              <a:rPr lang="en-GB" sz="2400" b="1" dirty="0" err="1" smtClean="0">
                <a:latin typeface="Garamond" pitchFamily="18" charset="0"/>
              </a:rPr>
              <a:t>angemessener</a:t>
            </a:r>
            <a:r>
              <a:rPr lang="en-GB" sz="2400" b="1" dirty="0" smtClean="0">
                <a:latin typeface="Garamond" pitchFamily="18" charset="0"/>
              </a:rPr>
              <a:t> </a:t>
            </a:r>
            <a:r>
              <a:rPr lang="en-GB" sz="2400" b="1" dirty="0" err="1" smtClean="0">
                <a:latin typeface="Garamond" pitchFamily="18" charset="0"/>
              </a:rPr>
              <a:t>Vorkehrungen</a:t>
            </a:r>
            <a:r>
              <a:rPr lang="en-GB" sz="2400" b="1" dirty="0" smtClean="0">
                <a:latin typeface="Garamond" pitchFamily="18" charset="0"/>
              </a:rPr>
              <a:t> </a:t>
            </a:r>
            <a:r>
              <a:rPr lang="en-GB" sz="2400" dirty="0" err="1" smtClean="0">
                <a:latin typeface="Garamond" pitchFamily="18" charset="0"/>
              </a:rPr>
              <a:t>gegen</a:t>
            </a:r>
            <a:r>
              <a:rPr lang="en-GB" sz="2400" dirty="0" smtClean="0">
                <a:latin typeface="Garamond" pitchFamily="18" charset="0"/>
              </a:rPr>
              <a:t> </a:t>
            </a:r>
            <a:r>
              <a:rPr lang="en-GB" sz="2400" dirty="0" err="1" smtClean="0">
                <a:latin typeface="Garamond" pitchFamily="18" charset="0"/>
              </a:rPr>
              <a:t>Diskriminierung</a:t>
            </a:r>
            <a:r>
              <a:rPr lang="en-GB" sz="2400" dirty="0" smtClean="0">
                <a:latin typeface="Garamond" pitchFamily="18" charset="0"/>
              </a:rPr>
              <a:t> zu </a:t>
            </a:r>
            <a:r>
              <a:rPr lang="en-GB" sz="2400" dirty="0" err="1" smtClean="0">
                <a:latin typeface="Garamond" pitchFamily="18" charset="0"/>
              </a:rPr>
              <a:t>gewährleisten</a:t>
            </a:r>
            <a:r>
              <a:rPr lang="en-GB" sz="2400" b="1" dirty="0" smtClean="0">
                <a:latin typeface="Garamond" pitchFamily="18" charset="0"/>
              </a:rPr>
              <a:t/>
            </a:r>
            <a:br>
              <a:rPr lang="en-GB" sz="2400" b="1" dirty="0" smtClean="0">
                <a:latin typeface="Garamond" pitchFamily="18" charset="0"/>
              </a:rPr>
            </a:br>
            <a:r>
              <a:rPr lang="en-GB" sz="2400" b="1" dirty="0" smtClean="0">
                <a:latin typeface="Garamond" pitchFamily="18" charset="0"/>
              </a:rPr>
              <a:t/>
            </a:r>
            <a:br>
              <a:rPr lang="en-GB" sz="2400" b="1" dirty="0" smtClean="0">
                <a:latin typeface="Garamond" pitchFamily="18" charset="0"/>
              </a:rPr>
            </a:br>
            <a:r>
              <a:rPr lang="en-GB" sz="2400" b="1" dirty="0" smtClean="0">
                <a:latin typeface="Garamond" pitchFamily="18" charset="0"/>
              </a:rPr>
              <a:t>			</a:t>
            </a:r>
            <a:endParaRPr lang="de-AT" sz="2400" b="1"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6E0BA754-8414-4545-AF29-1DC0632D1058}" type="slidenum">
              <a:rPr lang="de-DE" sz="1200">
                <a:latin typeface="Arial Black" pitchFamily="34" charset="0"/>
              </a:rPr>
              <a:pPr algn="r"/>
              <a:t>29</a:t>
            </a:fld>
            <a:endParaRPr lang="de-DE" sz="1200">
              <a:latin typeface="Arial Black" pitchFamily="34" charset="0"/>
            </a:endParaRPr>
          </a:p>
        </p:txBody>
      </p:sp>
      <p:sp>
        <p:nvSpPr>
          <p:cNvPr id="11267" name="Rectangle 1"/>
          <p:cNvSpPr>
            <a:spLocks noGrp="1" noChangeArrowheads="1"/>
          </p:cNvSpPr>
          <p:nvPr>
            <p:ph type="title" idx="4294967295"/>
          </p:nvPr>
        </p:nvSpPr>
        <p:spPr>
          <a:xfrm>
            <a:off x="346075" y="257175"/>
            <a:ext cx="774700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Anforderungen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UN-</a:t>
            </a:r>
            <a:r>
              <a:rPr lang="en-GB" sz="2800" b="1" kern="1200" dirty="0" err="1" smtClean="0">
                <a:solidFill>
                  <a:schemeClr val="bg1"/>
                </a:solidFill>
                <a:latin typeface="Garamond" pitchFamily="18" charset="0"/>
                <a:ea typeface="+mn-ea"/>
                <a:cs typeface="+mn-cs"/>
              </a:rPr>
              <a:t>Konvention</a:t>
            </a:r>
            <a:r>
              <a:rPr lang="en-GB" sz="2800" b="1" kern="1200" dirty="0" smtClean="0">
                <a:solidFill>
                  <a:schemeClr val="bg1"/>
                </a:solidFill>
                <a:latin typeface="Garamond" pitchFamily="18" charset="0"/>
                <a:ea typeface="+mn-ea"/>
                <a:cs typeface="+mn-cs"/>
              </a:rPr>
              <a:t> zu </a:t>
            </a:r>
            <a:r>
              <a:rPr lang="en-GB" sz="2800" b="1" kern="1200" dirty="0" err="1" smtClean="0">
                <a:solidFill>
                  <a:schemeClr val="bg1"/>
                </a:solidFill>
                <a:latin typeface="Garamond" pitchFamily="18" charset="0"/>
                <a:ea typeface="+mn-ea"/>
                <a:cs typeface="+mn-cs"/>
              </a:rPr>
              <a:t>Barrierefreiheit</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Artikel</a:t>
            </a:r>
            <a:r>
              <a:rPr lang="en-GB" sz="2800" b="1" kern="1200" dirty="0" smtClean="0">
                <a:solidFill>
                  <a:schemeClr val="bg1"/>
                </a:solidFill>
                <a:latin typeface="Garamond" pitchFamily="18" charset="0"/>
                <a:ea typeface="+mn-ea"/>
                <a:cs typeface="+mn-cs"/>
              </a:rPr>
              <a:t> 9)</a:t>
            </a:r>
          </a:p>
        </p:txBody>
      </p:sp>
      <p:sp>
        <p:nvSpPr>
          <p:cNvPr id="11268" name="Rectangle 2"/>
          <p:cNvSpPr>
            <a:spLocks noGrp="1" noChangeArrowheads="1"/>
          </p:cNvSpPr>
          <p:nvPr>
            <p:ph type="body" idx="4294967295"/>
          </p:nvPr>
        </p:nvSpPr>
        <p:spPr>
          <a:xfrm>
            <a:off x="468312" y="1214438"/>
            <a:ext cx="8318529" cy="5048250"/>
          </a:xfrm>
        </p:spPr>
        <p:txBody>
          <a:bodyPr lIns="0" tIns="0" rIns="0" bIns="0"/>
          <a:lstStyle/>
          <a:p>
            <a:pPr>
              <a:lnSpc>
                <a:spcPct val="90000"/>
              </a:lnSpc>
            </a:pPr>
            <a:r>
              <a:rPr lang="de-AT" sz="2400" i="1" dirty="0" smtClean="0">
                <a:latin typeface="Garamond" pitchFamily="18" charset="0"/>
              </a:rPr>
              <a:t>„…</a:t>
            </a:r>
            <a:r>
              <a:rPr lang="de-AT" sz="2400" i="1" dirty="0" err="1" smtClean="0">
                <a:latin typeface="Garamond" pitchFamily="18" charset="0"/>
              </a:rPr>
              <a:t>gleichberechtiger</a:t>
            </a:r>
            <a:r>
              <a:rPr lang="de-AT" sz="2400" i="1" dirty="0" smtClean="0">
                <a:latin typeface="Garamond" pitchFamily="18" charset="0"/>
              </a:rPr>
              <a:t> Zugang zur physischen Umwelt, zu Transportmitteln, Information und Kommunikation (…) sowie zu anderen Einrichtungen und Diensten, die der Öffentlichkeit (…) offenstehen oder für sie bereitgestellt  werden; </a:t>
            </a:r>
          </a:p>
          <a:p>
            <a:pPr>
              <a:lnSpc>
                <a:spcPct val="90000"/>
              </a:lnSpc>
            </a:pPr>
            <a:r>
              <a:rPr lang="de-AT" sz="2400" i="1" dirty="0" smtClean="0">
                <a:latin typeface="Garamond" pitchFamily="18" charset="0"/>
              </a:rPr>
              <a:t>die Vertragsstaaten treffen außerdem geeignete Maßnahmen, </a:t>
            </a:r>
          </a:p>
          <a:p>
            <a:pPr marL="457200" indent="-457200">
              <a:lnSpc>
                <a:spcPct val="90000"/>
              </a:lnSpc>
              <a:buFont typeface="+mj-lt"/>
              <a:buAutoNum type="alphaLcPeriod"/>
            </a:pPr>
            <a:r>
              <a:rPr lang="de-AT" sz="2400" i="1" dirty="0" smtClean="0">
                <a:latin typeface="Garamond" pitchFamily="18" charset="0"/>
              </a:rPr>
              <a:t>um Mindeststandards und Leitlinien für die Zugänglichkeit (…) zu erlassen, (…)</a:t>
            </a:r>
          </a:p>
          <a:p>
            <a:pPr marL="457200" indent="-457200">
              <a:lnSpc>
                <a:spcPct val="90000"/>
              </a:lnSpc>
              <a:buFont typeface="+mj-lt"/>
              <a:buAutoNum type="alphaLcPeriod"/>
            </a:pPr>
            <a:r>
              <a:rPr lang="de-AT" sz="2400" i="1" dirty="0" smtClean="0">
                <a:latin typeface="Garamond" pitchFamily="18" charset="0"/>
              </a:rPr>
              <a:t>Um sicherzustellen, dass private Rechtsträger, die Einrichtungen und Dienste, die der Öffentlichkeit offenstehen (…), anbieten, alle Aspekte der Zugänglichkeit für Menschen mit Behinderungen berücksichtigen</a:t>
            </a:r>
          </a:p>
          <a:p>
            <a:pPr marL="457200" indent="-457200">
              <a:lnSpc>
                <a:spcPct val="90000"/>
              </a:lnSpc>
              <a:buFont typeface="+mj-lt"/>
              <a:buAutoNum type="alphaLcPeriod"/>
            </a:pPr>
            <a:r>
              <a:rPr lang="de-AT" sz="2400" i="1" dirty="0" smtClean="0">
                <a:latin typeface="Garamond" pitchFamily="18" charset="0"/>
              </a:rPr>
              <a:t>Um betroffenen Kreisen Schulungen (…) zu Zugänglichkeit anzubieten</a:t>
            </a:r>
          </a:p>
          <a:p>
            <a:pPr marL="457200" indent="-457200">
              <a:lnSpc>
                <a:spcPct val="90000"/>
              </a:lnSpc>
              <a:buFont typeface="+mj-lt"/>
              <a:buAutoNum type="alphaLcPeriod"/>
            </a:pPr>
            <a:r>
              <a:rPr lang="de-AT" sz="2400" i="1" dirty="0" smtClean="0">
                <a:latin typeface="Garamond" pitchFamily="18" charset="0"/>
              </a:rPr>
              <a:t>Um in Gebäuden (…) Beschilderungen in Brailleschrift (…) anzubringen</a:t>
            </a:r>
          </a:p>
          <a:p>
            <a:pPr marL="457200" indent="-457200">
              <a:lnSpc>
                <a:spcPct val="90000"/>
              </a:lnSpc>
              <a:buFont typeface="+mj-lt"/>
              <a:buAutoNum type="alphaLcPeriod"/>
            </a:pPr>
            <a:r>
              <a:rPr lang="de-AT" sz="2400" i="1" dirty="0" smtClean="0">
                <a:latin typeface="Garamond" pitchFamily="18" charset="0"/>
              </a:rPr>
              <a:t>…professionelle GebärdensprachdolmetscherInnen zur Verfügung zu stellen</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260350"/>
            <a:ext cx="7900987" cy="873125"/>
          </a:xfrm>
        </p:spPr>
        <p:txBody>
          <a:bodyPr/>
          <a:lstStyle/>
          <a:p>
            <a:pPr algn="ctr">
              <a:defRPr/>
            </a:pPr>
            <a:r>
              <a:rPr lang="de-AT" sz="2800" b="1" kern="1200" dirty="0" smtClean="0">
                <a:solidFill>
                  <a:schemeClr val="bg1"/>
                </a:solidFill>
                <a:latin typeface="Garamond" pitchFamily="18" charset="0"/>
                <a:ea typeface="+mn-ea"/>
                <a:cs typeface="+mn-cs"/>
              </a:rPr>
              <a:t>Behindertenanwalt</a:t>
            </a:r>
            <a:endParaRPr lang="de-AT" sz="2800" b="1" kern="1200" dirty="0">
              <a:solidFill>
                <a:schemeClr val="bg1"/>
              </a:solidFill>
              <a:latin typeface="Garamond" pitchFamily="18" charset="0"/>
              <a:ea typeface="+mn-ea"/>
              <a:cs typeface="+mn-cs"/>
            </a:endParaRPr>
          </a:p>
        </p:txBody>
      </p:sp>
      <p:sp>
        <p:nvSpPr>
          <p:cNvPr id="3" name="Inhaltsplatzhalter 2"/>
          <p:cNvSpPr>
            <a:spLocks noGrp="1"/>
          </p:cNvSpPr>
          <p:nvPr>
            <p:ph idx="1"/>
          </p:nvPr>
        </p:nvSpPr>
        <p:spPr>
          <a:xfrm>
            <a:off x="615950" y="1124744"/>
            <a:ext cx="7912100" cy="5001419"/>
          </a:xfrm>
        </p:spPr>
        <p:txBody>
          <a:bodyPr/>
          <a:lstStyle/>
          <a:p>
            <a:pPr eaLnBrk="1" hangingPunct="1">
              <a:lnSpc>
                <a:spcPct val="90000"/>
              </a:lnSpc>
              <a:buFont typeface="Wingdings" pitchFamily="2" charset="2"/>
              <a:buNone/>
              <a:defRPr/>
            </a:pPr>
            <a:r>
              <a:rPr lang="de-AT" dirty="0" smtClean="0"/>
              <a:t> </a:t>
            </a:r>
            <a:endParaRPr lang="de-AT" sz="1100" dirty="0" smtClean="0"/>
          </a:p>
          <a:p>
            <a:pPr eaLnBrk="1" hangingPunct="1">
              <a:lnSpc>
                <a:spcPct val="90000"/>
              </a:lnSpc>
              <a:buClr>
                <a:schemeClr val="accent6">
                  <a:lumMod val="60000"/>
                  <a:lumOff val="40000"/>
                </a:schemeClr>
              </a:buClr>
              <a:defRPr/>
            </a:pPr>
            <a:r>
              <a:rPr lang="de-AT" sz="2400" dirty="0">
                <a:latin typeface="Garamond" pitchFamily="18" charset="0"/>
              </a:rPr>
              <a:t>Beratung und Unterstützung bei Diskriminierung</a:t>
            </a:r>
          </a:p>
          <a:p>
            <a:pPr eaLnBrk="1" hangingPunct="1">
              <a:lnSpc>
                <a:spcPct val="90000"/>
              </a:lnSpc>
              <a:buClr>
                <a:schemeClr val="accent6">
                  <a:lumMod val="60000"/>
                  <a:lumOff val="40000"/>
                </a:schemeClr>
              </a:buClr>
              <a:defRPr/>
            </a:pPr>
            <a:r>
              <a:rPr lang="de-AT" sz="2400" dirty="0">
                <a:latin typeface="Garamond" pitchFamily="18" charset="0"/>
              </a:rPr>
              <a:t>Sprechstunden und </a:t>
            </a:r>
            <a:r>
              <a:rPr lang="de-AT" sz="2400" dirty="0" smtClean="0">
                <a:latin typeface="Garamond" pitchFamily="18" charset="0"/>
              </a:rPr>
              <a:t>Sprechtage</a:t>
            </a:r>
          </a:p>
          <a:p>
            <a:pPr eaLnBrk="1" hangingPunct="1">
              <a:lnSpc>
                <a:spcPct val="90000"/>
              </a:lnSpc>
              <a:buClr>
                <a:schemeClr val="accent6">
                  <a:lumMod val="60000"/>
                  <a:lumOff val="40000"/>
                </a:schemeClr>
              </a:buClr>
              <a:defRPr/>
            </a:pPr>
            <a:r>
              <a:rPr lang="de-AT" sz="2400" dirty="0" smtClean="0">
                <a:latin typeface="Garamond" pitchFamily="18" charset="0"/>
              </a:rPr>
              <a:t>Etwa 1000 Beschwerdefälle im Jahr (Schwerpunkte Arbeit, Bildung, Barrierefreiheit)</a:t>
            </a:r>
          </a:p>
          <a:p>
            <a:pPr eaLnBrk="1" hangingPunct="1">
              <a:lnSpc>
                <a:spcPct val="90000"/>
              </a:lnSpc>
              <a:buClr>
                <a:schemeClr val="accent6">
                  <a:lumMod val="60000"/>
                  <a:lumOff val="40000"/>
                </a:schemeClr>
              </a:buClr>
              <a:defRPr/>
            </a:pPr>
            <a:r>
              <a:rPr lang="de-AT" sz="2400" dirty="0" smtClean="0">
                <a:latin typeface="Garamond" pitchFamily="18" charset="0"/>
              </a:rPr>
              <a:t>Haupttätigkeit in Form von Interventionen und Schlichtungen</a:t>
            </a:r>
            <a:endParaRPr lang="de-AT" sz="2400" dirty="0">
              <a:latin typeface="Garamond" pitchFamily="18" charset="0"/>
            </a:endParaRPr>
          </a:p>
          <a:p>
            <a:pPr eaLnBrk="1" hangingPunct="1">
              <a:lnSpc>
                <a:spcPct val="90000"/>
              </a:lnSpc>
              <a:buClr>
                <a:schemeClr val="accent6">
                  <a:lumMod val="60000"/>
                  <a:lumOff val="40000"/>
                </a:schemeClr>
              </a:buClr>
              <a:defRPr/>
            </a:pPr>
            <a:r>
              <a:rPr lang="de-AT" sz="2400" dirty="0" smtClean="0">
                <a:latin typeface="Garamond" pitchFamily="18" charset="0"/>
              </a:rPr>
              <a:t>weiters Berichte</a:t>
            </a:r>
            <a:r>
              <a:rPr lang="de-AT" sz="2400" dirty="0">
                <a:latin typeface="Garamond" pitchFamily="18" charset="0"/>
              </a:rPr>
              <a:t>, Untersuchungen, Empfehlungen</a:t>
            </a:r>
          </a:p>
          <a:p>
            <a:pPr eaLnBrk="1" hangingPunct="1">
              <a:lnSpc>
                <a:spcPct val="90000"/>
              </a:lnSpc>
              <a:buClr>
                <a:schemeClr val="accent6">
                  <a:lumMod val="60000"/>
                  <a:lumOff val="40000"/>
                </a:schemeClr>
              </a:buClr>
              <a:defRPr/>
            </a:pPr>
            <a:r>
              <a:rPr lang="de-AT" sz="2400" dirty="0">
                <a:latin typeface="Garamond" pitchFamily="18" charset="0"/>
              </a:rPr>
              <a:t>Mitglied im Bundesbehindertenbeirat </a:t>
            </a:r>
          </a:p>
          <a:p>
            <a:pPr eaLnBrk="1" hangingPunct="1">
              <a:lnSpc>
                <a:spcPct val="90000"/>
              </a:lnSpc>
              <a:buClr>
                <a:schemeClr val="accent6">
                  <a:lumMod val="60000"/>
                  <a:lumOff val="40000"/>
                </a:schemeClr>
              </a:buClr>
              <a:defRPr/>
            </a:pPr>
            <a:r>
              <a:rPr lang="de-AT" sz="2400" dirty="0">
                <a:latin typeface="Garamond" pitchFamily="18" charset="0"/>
              </a:rPr>
              <a:t>Jährlicher Tätigkeitsbericht an Sozialminister</a:t>
            </a:r>
          </a:p>
          <a:p>
            <a:pPr eaLnBrk="1" hangingPunct="1">
              <a:lnSpc>
                <a:spcPct val="90000"/>
              </a:lnSpc>
              <a:buClr>
                <a:schemeClr val="accent6">
                  <a:lumMod val="60000"/>
                  <a:lumOff val="40000"/>
                </a:schemeClr>
              </a:buClr>
              <a:defRPr/>
            </a:pPr>
            <a:r>
              <a:rPr lang="de-AT" sz="2400" dirty="0">
                <a:latin typeface="Garamond" pitchFamily="18" charset="0"/>
              </a:rPr>
              <a:t>Büro mit 5 </a:t>
            </a:r>
            <a:r>
              <a:rPr lang="de-AT" sz="2400" dirty="0" err="1" smtClean="0">
                <a:latin typeface="Garamond" pitchFamily="18" charset="0"/>
              </a:rPr>
              <a:t>MitarbeiterInnen</a:t>
            </a:r>
            <a:r>
              <a:rPr lang="de-AT" sz="2400" dirty="0" smtClean="0">
                <a:latin typeface="Garamond" pitchFamily="18" charset="0"/>
              </a:rPr>
              <a:t/>
            </a:r>
            <a:br>
              <a:rPr lang="de-AT" sz="2400" dirty="0" smtClean="0">
                <a:latin typeface="Garamond" pitchFamily="18" charset="0"/>
              </a:rPr>
            </a:br>
            <a:endParaRPr lang="de-AT" dirty="0" smtClean="0"/>
          </a:p>
          <a:p>
            <a:pPr algn="ctr" eaLnBrk="1" hangingPunct="1">
              <a:lnSpc>
                <a:spcPct val="90000"/>
              </a:lnSpc>
              <a:buFont typeface="Wingdings" pitchFamily="2" charset="2"/>
              <a:buNone/>
              <a:defRPr/>
            </a:pPr>
            <a:r>
              <a:rPr lang="de-AT" sz="2000" dirty="0" smtClean="0"/>
              <a:t>Behindertenanwalt ist weisungsfrei und </a:t>
            </a:r>
            <a:r>
              <a:rPr lang="de-AT" sz="2000" dirty="0"/>
              <a:t>u</a:t>
            </a:r>
            <a:r>
              <a:rPr lang="de-AT" sz="2000" dirty="0" smtClean="0"/>
              <a:t>nabhängig</a:t>
            </a:r>
          </a:p>
        </p:txBody>
      </p:sp>
      <p:sp>
        <p:nvSpPr>
          <p:cNvPr id="5"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91414784-DB96-4685-8D78-90636B91FD24}" type="slidenum">
              <a:rPr lang="de-DE" sz="1200">
                <a:latin typeface="Arial Black" pitchFamily="34" charset="0"/>
              </a:rPr>
              <a:pPr algn="r"/>
              <a:t>30</a:t>
            </a:fld>
            <a:endParaRPr lang="de-DE" sz="1200">
              <a:latin typeface="Arial Black" pitchFamily="34" charset="0"/>
            </a:endParaRPr>
          </a:p>
        </p:txBody>
      </p:sp>
      <p:sp>
        <p:nvSpPr>
          <p:cNvPr id="12291" name="Rectangle 1"/>
          <p:cNvSpPr>
            <a:spLocks noGrp="1" noChangeArrowheads="1"/>
          </p:cNvSpPr>
          <p:nvPr>
            <p:ph type="title" idx="4294967295"/>
          </p:nvPr>
        </p:nvSpPr>
        <p:spPr>
          <a:xfrm>
            <a:off x="346075" y="257175"/>
            <a:ext cx="774700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Aktuelle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Erfahrungen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mit</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Umsetzung</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UNBRK</a:t>
            </a:r>
          </a:p>
        </p:txBody>
      </p:sp>
      <p:sp>
        <p:nvSpPr>
          <p:cNvPr id="12292" name="Rectangle 2"/>
          <p:cNvSpPr>
            <a:spLocks noGrp="1" noChangeArrowheads="1"/>
          </p:cNvSpPr>
          <p:nvPr>
            <p:ph type="body" idx="4294967295"/>
          </p:nvPr>
        </p:nvSpPr>
        <p:spPr>
          <a:xfrm>
            <a:off x="468313" y="1484313"/>
            <a:ext cx="8229600" cy="4778375"/>
          </a:xfrm>
        </p:spPr>
        <p:txBody>
          <a:bodyPr lIns="0" tIns="0" rIns="0" bIns="0"/>
          <a:lstStyle/>
          <a:p>
            <a:pPr>
              <a:lnSpc>
                <a:spcPct val="90000"/>
              </a:lnSpc>
            </a:pPr>
            <a:r>
              <a:rPr lang="de-AT" sz="2400" b="1" dirty="0" err="1" smtClean="0">
                <a:latin typeface="Garamond" pitchFamily="18" charset="0"/>
              </a:rPr>
              <a:t>Barrierefreiheit</a:t>
            </a:r>
            <a:r>
              <a:rPr lang="de-AT" sz="2400" b="1" dirty="0" smtClean="0">
                <a:latin typeface="Garamond" pitchFamily="18" charset="0"/>
              </a:rPr>
              <a:t>/Zugänglichkeit (</a:t>
            </a:r>
            <a:r>
              <a:rPr lang="de-AT" sz="2400" b="1" dirty="0" err="1" smtClean="0">
                <a:latin typeface="Garamond" pitchFamily="18" charset="0"/>
              </a:rPr>
              <a:t>Accessibility</a:t>
            </a:r>
            <a:r>
              <a:rPr lang="de-AT" sz="2400" b="1" dirty="0" smtClean="0">
                <a:latin typeface="Garamond" pitchFamily="18" charset="0"/>
              </a:rPr>
              <a:t>)</a:t>
            </a:r>
            <a:r>
              <a:rPr lang="de-AT" sz="2400" dirty="0" smtClean="0">
                <a:latin typeface="Garamond" pitchFamily="18" charset="0"/>
              </a:rPr>
              <a:t/>
            </a:r>
            <a:br>
              <a:rPr lang="de-AT" sz="2400" dirty="0" smtClean="0">
                <a:latin typeface="Garamond" pitchFamily="18" charset="0"/>
              </a:rPr>
            </a:br>
            <a:r>
              <a:rPr lang="de-AT" sz="2400" dirty="0" smtClean="0">
                <a:latin typeface="Garamond" pitchFamily="18" charset="0"/>
              </a:rPr>
              <a:t>nur zum Teil umgesetzt in einer Vielzahl von teilweise unbefriedigenden Einzelgesetzen; </a:t>
            </a:r>
            <a:br>
              <a:rPr lang="de-AT" sz="2400" dirty="0" smtClean="0">
                <a:latin typeface="Garamond" pitchFamily="18" charset="0"/>
              </a:rPr>
            </a:br>
            <a:r>
              <a:rPr lang="de-AT" sz="2400" dirty="0" smtClean="0">
                <a:latin typeface="Garamond" pitchFamily="18" charset="0"/>
              </a:rPr>
              <a:t/>
            </a:r>
            <a:br>
              <a:rPr lang="de-AT" sz="2400" dirty="0" smtClean="0">
                <a:latin typeface="Garamond" pitchFamily="18" charset="0"/>
              </a:rPr>
            </a:br>
            <a:r>
              <a:rPr lang="de-AT" sz="2400" dirty="0" smtClean="0">
                <a:latin typeface="Garamond" pitchFamily="18" charset="0"/>
              </a:rPr>
              <a:t>Art. 15a Vereinbarung von 2 Bundesländern nicht umgesetzt; </a:t>
            </a:r>
            <a:br>
              <a:rPr lang="de-AT" sz="2400" dirty="0" smtClean="0">
                <a:latin typeface="Garamond" pitchFamily="18" charset="0"/>
              </a:rPr>
            </a:br>
            <a:r>
              <a:rPr lang="de-AT" sz="2400" dirty="0" smtClean="0">
                <a:latin typeface="Garamond" pitchFamily="18" charset="0"/>
              </a:rPr>
              <a:t/>
            </a:r>
            <a:br>
              <a:rPr lang="de-AT" sz="2400" dirty="0" smtClean="0">
                <a:latin typeface="Garamond" pitchFamily="18" charset="0"/>
              </a:rPr>
            </a:br>
            <a:r>
              <a:rPr lang="de-AT" sz="2400" dirty="0" smtClean="0">
                <a:latin typeface="Garamond" pitchFamily="18" charset="0"/>
              </a:rPr>
              <a:t>Schadenersatzansprüche als einziger Rechtsschutz</a:t>
            </a:r>
          </a:p>
          <a:p>
            <a:pPr>
              <a:lnSpc>
                <a:spcPct val="90000"/>
              </a:lnSpc>
              <a:buNone/>
            </a:pPr>
            <a:r>
              <a:rPr lang="de-AT" sz="2400" dirty="0" smtClean="0">
                <a:latin typeface="Garamond" pitchFamily="18" charset="0"/>
              </a:rPr>
              <a:t/>
            </a:r>
            <a:br>
              <a:rPr lang="de-AT" sz="2400" dirty="0" smtClean="0">
                <a:latin typeface="Garamond" pitchFamily="18" charset="0"/>
              </a:rPr>
            </a:br>
            <a:r>
              <a:rPr lang="de-AT" sz="2400" dirty="0" err="1" smtClean="0">
                <a:latin typeface="Garamond" pitchFamily="18" charset="0"/>
              </a:rPr>
              <a:t>dzt</a:t>
            </a:r>
            <a:r>
              <a:rPr lang="de-AT" sz="2400" dirty="0" smtClean="0">
                <a:latin typeface="Garamond" pitchFamily="18" charset="0"/>
              </a:rPr>
              <a:t>. Verschlechterungen in Diskussion (OB, T)</a:t>
            </a:r>
          </a:p>
          <a:p>
            <a:pPr>
              <a:lnSpc>
                <a:spcPct val="90000"/>
              </a:lnSpc>
              <a:buNone/>
            </a:pPr>
            <a:endParaRPr lang="de-AT" sz="24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31</a:t>
            </a:fld>
            <a:endParaRPr lang="de-DE" smtClean="0"/>
          </a:p>
        </p:txBody>
      </p:sp>
      <p:sp>
        <p:nvSpPr>
          <p:cNvPr id="13316" name="Rectangle 1"/>
          <p:cNvSpPr>
            <a:spLocks noGrp="1" noChangeArrowheads="1"/>
          </p:cNvSpPr>
          <p:nvPr>
            <p:ph type="title"/>
          </p:nvPr>
        </p:nvSpPr>
        <p:spPr>
          <a:xfrm>
            <a:off x="357158" y="273050"/>
            <a:ext cx="785818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smtClean="0">
                <a:solidFill>
                  <a:schemeClr val="bg1"/>
                </a:solidFill>
                <a:latin typeface="Garamond" pitchFamily="18" charset="0"/>
                <a:ea typeface="+mn-ea"/>
                <a:cs typeface="+mn-cs"/>
              </a:rPr>
              <a:t>Praxis </a:t>
            </a: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Rechtsdurchsetzung</a:t>
            </a:r>
            <a:r>
              <a:rPr lang="en-GB" sz="2800" b="1" kern="1200" dirty="0" smtClean="0">
                <a:solidFill>
                  <a:schemeClr val="bg1"/>
                </a:solidFill>
                <a:latin typeface="Garamond" pitchFamily="18" charset="0"/>
                <a:ea typeface="+mn-ea"/>
                <a:cs typeface="+mn-cs"/>
              </a:rPr>
              <a:t> des </a:t>
            </a:r>
            <a:r>
              <a:rPr lang="en-GB" sz="2800" b="1" kern="1200" dirty="0" err="1" smtClean="0">
                <a:solidFill>
                  <a:schemeClr val="bg1"/>
                </a:solidFill>
                <a:latin typeface="Garamond" pitchFamily="18" charset="0"/>
                <a:ea typeface="+mn-ea"/>
                <a:cs typeface="+mn-cs"/>
              </a:rPr>
              <a:t>BGStG</a:t>
            </a:r>
            <a:r>
              <a:rPr lang="en-GB" sz="2800" b="1" kern="1200" dirty="0" smtClean="0">
                <a:solidFill>
                  <a:schemeClr val="bg1"/>
                </a:solidFill>
                <a:latin typeface="Garamond" pitchFamily="18" charset="0"/>
                <a:ea typeface="+mn-ea"/>
                <a:cs typeface="+mn-cs"/>
              </a:rPr>
              <a:t> </a:t>
            </a:r>
            <a:br>
              <a:rPr lang="en-GB" sz="2800" b="1" kern="1200" dirty="0" smtClean="0">
                <a:solidFill>
                  <a:schemeClr val="bg1"/>
                </a:solidFill>
                <a:latin typeface="Garamond" pitchFamily="18" charset="0"/>
                <a:ea typeface="+mn-ea"/>
                <a:cs typeface="+mn-cs"/>
              </a:rPr>
            </a:br>
            <a:r>
              <a:rPr lang="en-GB" sz="2000" b="1" dirty="0" smtClean="0">
                <a:solidFill>
                  <a:schemeClr val="bg1"/>
                </a:solidFill>
              </a:rPr>
              <a:t>(2006 </a:t>
            </a:r>
            <a:r>
              <a:rPr lang="en-GB" sz="2000" b="1" dirty="0" err="1" smtClean="0">
                <a:solidFill>
                  <a:schemeClr val="bg1"/>
                </a:solidFill>
              </a:rPr>
              <a:t>bis</a:t>
            </a:r>
            <a:r>
              <a:rPr lang="en-GB" sz="2000" b="1" dirty="0" smtClean="0">
                <a:solidFill>
                  <a:schemeClr val="bg1"/>
                </a:solidFill>
              </a:rPr>
              <a:t> 30.6.2012) I</a:t>
            </a:r>
            <a:endParaRPr lang="en-GB" sz="3200" b="1" dirty="0" smtClean="0">
              <a:solidFill>
                <a:schemeClr val="bg1"/>
              </a:solidFill>
            </a:endParaRPr>
          </a:p>
        </p:txBody>
      </p:sp>
      <p:sp>
        <p:nvSpPr>
          <p:cNvPr id="13317" name="Rectangle 2"/>
          <p:cNvSpPr>
            <a:spLocks noGrp="1" noChangeArrowheads="1"/>
          </p:cNvSpPr>
          <p:nvPr>
            <p:ph type="body" idx="1"/>
          </p:nvPr>
        </p:nvSpPr>
        <p:spPr>
          <a:xfrm>
            <a:off x="571472" y="1285860"/>
            <a:ext cx="7893078" cy="4735528"/>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b="1" dirty="0" err="1" smtClean="0">
                <a:latin typeface="Garamond" pitchFamily="18" charset="0"/>
              </a:rPr>
              <a:t>Schlichtungsverfahren</a:t>
            </a:r>
            <a:r>
              <a:rPr lang="en-GB" sz="2800" b="1" dirty="0" smtClean="0">
                <a:latin typeface="Garamond" pitchFamily="18" charset="0"/>
              </a:rPr>
              <a:t> (Bund)</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Insgesamt</a:t>
            </a:r>
            <a:r>
              <a:rPr lang="en-GB" sz="2800" dirty="0" smtClean="0">
                <a:latin typeface="Garamond" pitchFamily="18" charset="0"/>
              </a:rPr>
              <a:t> 1082, </a:t>
            </a:r>
            <a:r>
              <a:rPr lang="en-GB" sz="2800" dirty="0" err="1" smtClean="0">
                <a:latin typeface="Garamond" pitchFamily="18" charset="0"/>
              </a:rPr>
              <a:t>davon</a:t>
            </a:r>
            <a:r>
              <a:rPr lang="en-GB" sz="2800" dirty="0" smtClean="0">
                <a:latin typeface="Garamond" pitchFamily="18" charset="0"/>
              </a:rPr>
              <a:t> je ~50% </a:t>
            </a:r>
            <a:r>
              <a:rPr lang="en-GB" sz="2800" dirty="0" err="1" smtClean="0">
                <a:latin typeface="Garamond" pitchFamily="18" charset="0"/>
              </a:rPr>
              <a:t>BGStG</a:t>
            </a:r>
            <a:r>
              <a:rPr lang="en-GB" sz="2800" dirty="0" smtClean="0">
                <a:latin typeface="Garamond" pitchFamily="18" charset="0"/>
              </a:rPr>
              <a:t> und </a:t>
            </a:r>
            <a:r>
              <a:rPr lang="en-GB" sz="2800" dirty="0" err="1" smtClean="0">
                <a:latin typeface="Garamond" pitchFamily="18" charset="0"/>
              </a:rPr>
              <a:t>BEinstG</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Darunter</a:t>
            </a:r>
            <a:r>
              <a:rPr lang="en-GB" sz="2800" dirty="0" smtClean="0">
                <a:latin typeface="Garamond" pitchFamily="18" charset="0"/>
              </a:rPr>
              <a:t> </a:t>
            </a:r>
            <a:r>
              <a:rPr lang="en-GB" sz="2800" dirty="0" err="1" smtClean="0">
                <a:latin typeface="Garamond" pitchFamily="18" charset="0"/>
              </a:rPr>
              <a:t>wegen</a:t>
            </a:r>
            <a:r>
              <a:rPr lang="en-GB" sz="2800" dirty="0" smtClean="0">
                <a:latin typeface="Garamond" pitchFamily="18" charset="0"/>
              </a:rPr>
              <a:t> </a:t>
            </a:r>
            <a:r>
              <a:rPr lang="en-GB" sz="2800" dirty="0" err="1" smtClean="0">
                <a:latin typeface="Garamond" pitchFamily="18" charset="0"/>
              </a:rPr>
              <a:t>Barrieren</a:t>
            </a:r>
            <a:r>
              <a:rPr lang="en-GB" sz="2800" dirty="0" smtClean="0">
                <a:latin typeface="Garamond" pitchFamily="18" charset="0"/>
              </a:rPr>
              <a:t> ca. 25% </a:t>
            </a:r>
            <a:r>
              <a:rPr lang="en-GB" sz="2800" dirty="0" err="1" smtClean="0">
                <a:latin typeface="Garamond" pitchFamily="18" charset="0"/>
              </a:rPr>
              <a:t>bzw</a:t>
            </a:r>
            <a:r>
              <a:rPr lang="en-GB" sz="2800" dirty="0" smtClean="0">
                <a:latin typeface="Garamond" pitchFamily="18" charset="0"/>
              </a:rPr>
              <a:t>. 50%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BGStG</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58% </a:t>
            </a:r>
            <a:r>
              <a:rPr lang="en-GB" sz="2800" dirty="0" err="1" smtClean="0">
                <a:latin typeface="Garamond" pitchFamily="18" charset="0"/>
              </a:rPr>
              <a:t>Einigung</a:t>
            </a:r>
            <a:r>
              <a:rPr lang="en-GB" sz="2800" dirty="0" smtClean="0">
                <a:latin typeface="Garamond" pitchFamily="18" charset="0"/>
              </a:rPr>
              <a:t>, 32% </a:t>
            </a:r>
            <a:r>
              <a:rPr lang="en-GB" sz="2800" dirty="0" err="1" smtClean="0">
                <a:latin typeface="Garamond" pitchFamily="18" charset="0"/>
              </a:rPr>
              <a:t>ohne</a:t>
            </a:r>
            <a:r>
              <a:rPr lang="en-GB" sz="2800" dirty="0" smtClean="0">
                <a:latin typeface="Garamond" pitchFamily="18" charset="0"/>
              </a:rPr>
              <a:t> E., 10% </a:t>
            </a:r>
            <a:r>
              <a:rPr lang="en-GB" sz="2800" dirty="0" err="1" smtClean="0">
                <a:latin typeface="Garamond" pitchFamily="18" charset="0"/>
              </a:rPr>
              <a:t>Antragsrücknahme</a:t>
            </a:r>
            <a:r>
              <a:rPr lang="en-GB" sz="2800" dirty="0" smtClean="0">
                <a:latin typeface="Garamond" pitchFamily="18" charset="0"/>
              </a:rPr>
              <a:t/>
            </a:r>
            <a:br>
              <a:rPr lang="en-GB" sz="2800" dirty="0" smtClean="0">
                <a:latin typeface="Garamond" pitchFamily="18" charset="0"/>
              </a:rPr>
            </a:br>
            <a:endParaRPr lang="en-GB" sz="2800" dirty="0" smtClean="0">
              <a:latin typeface="Garamond" pitchFamily="18" charset="0"/>
            </a:endParaRPr>
          </a:p>
          <a:p>
            <a:pPr eaLnBrk="1" hangingPunct="1">
              <a:lnSpc>
                <a:spcPct val="93000"/>
              </a:lnSpc>
              <a:spcAft>
                <a:spcPct val="3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b="1" dirty="0" err="1" smtClean="0">
                <a:latin typeface="Garamond" pitchFamily="18" charset="0"/>
              </a:rPr>
              <a:t>Gerichtsverfahren</a:t>
            </a:r>
            <a:r>
              <a:rPr lang="en-GB" sz="2800" b="1" dirty="0" smtClean="0">
                <a:latin typeface="Garamond" pitchFamily="18" charset="0"/>
              </a:rPr>
              <a:t>:</a:t>
            </a:r>
            <a:r>
              <a:rPr lang="en-GB" sz="2800" dirty="0" smtClean="0">
                <a:latin typeface="Garamond" pitchFamily="18" charset="0"/>
              </a:rPr>
              <a:t> ca. 15-20 (2 </a:t>
            </a:r>
            <a:r>
              <a:rPr lang="en-GB" sz="2800" dirty="0" err="1" smtClean="0">
                <a:latin typeface="Garamond" pitchFamily="18" charset="0"/>
              </a:rPr>
              <a:t>höchstgerichtliche</a:t>
            </a:r>
            <a:r>
              <a:rPr lang="en-GB" sz="2800" dirty="0" smtClean="0">
                <a:latin typeface="Garamond" pitchFamily="18" charset="0"/>
              </a:rPr>
              <a:t> E.)</a:t>
            </a:r>
          </a:p>
          <a:p>
            <a:pPr eaLnBrk="1" hangingPunct="1">
              <a:lnSpc>
                <a:spcPct val="93000"/>
              </a:lnSpc>
              <a:spcAft>
                <a:spcPct val="3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b="1" dirty="0" err="1" smtClean="0">
                <a:latin typeface="Garamond" pitchFamily="18" charset="0"/>
              </a:rPr>
              <a:t>Verbandsklage</a:t>
            </a:r>
            <a:r>
              <a:rPr lang="en-GB" sz="2800" b="1" dirty="0" smtClean="0">
                <a:latin typeface="Garamond" pitchFamily="18" charset="0"/>
              </a:rPr>
              <a:t>:</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zuletzt</a:t>
            </a:r>
            <a:r>
              <a:rPr lang="en-GB" sz="2800" dirty="0" smtClean="0">
                <a:latin typeface="Garamond" pitchFamily="18" charset="0"/>
              </a:rPr>
              <a:t> </a:t>
            </a:r>
            <a:r>
              <a:rPr lang="en-GB" sz="2800" dirty="0" err="1" smtClean="0">
                <a:latin typeface="Garamond" pitchFamily="18" charset="0"/>
              </a:rPr>
              <a:t>Erweiterung</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VVÄG</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32</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smtClean="0">
                <a:solidFill>
                  <a:schemeClr val="bg1"/>
                </a:solidFill>
                <a:latin typeface="Garamond" pitchFamily="18" charset="0"/>
              </a:rPr>
              <a:t>Praxis </a:t>
            </a:r>
            <a:r>
              <a:rPr lang="en-GB" sz="3200" b="1" kern="1200" dirty="0" err="1" smtClean="0">
                <a:solidFill>
                  <a:schemeClr val="bg1"/>
                </a:solidFill>
                <a:latin typeface="Garamond" pitchFamily="18" charset="0"/>
              </a:rPr>
              <a:t>der</a:t>
            </a:r>
            <a:r>
              <a:rPr lang="en-GB" sz="3200" b="1" kern="1200" dirty="0" smtClean="0">
                <a:solidFill>
                  <a:schemeClr val="bg1"/>
                </a:solidFill>
                <a:latin typeface="Garamond" pitchFamily="18" charset="0"/>
              </a:rPr>
              <a:t> </a:t>
            </a:r>
            <a:r>
              <a:rPr lang="en-GB" sz="3200" b="1" kern="1200" dirty="0" err="1" smtClean="0">
                <a:solidFill>
                  <a:schemeClr val="bg1"/>
                </a:solidFill>
                <a:latin typeface="Garamond" pitchFamily="18" charset="0"/>
              </a:rPr>
              <a:t>Rechtsdurchsetzung</a:t>
            </a:r>
            <a:r>
              <a:rPr lang="en-GB" sz="3200" b="1" kern="1200" dirty="0" smtClean="0">
                <a:solidFill>
                  <a:schemeClr val="bg1"/>
                </a:solidFill>
                <a:latin typeface="Garamond" pitchFamily="18" charset="0"/>
              </a:rPr>
              <a:t> 2006-2012 </a:t>
            </a:r>
            <a:r>
              <a:rPr lang="en-GB" sz="2400" b="1" dirty="0" smtClean="0">
                <a:solidFill>
                  <a:schemeClr val="bg1"/>
                </a:solidFill>
              </a:rPr>
              <a:t>(</a:t>
            </a:r>
            <a:r>
              <a:rPr lang="en-GB" sz="2400" b="1" dirty="0" err="1" smtClean="0">
                <a:solidFill>
                  <a:schemeClr val="bg1"/>
                </a:solidFill>
              </a:rPr>
              <a:t>abgeschlossen</a:t>
            </a:r>
            <a:r>
              <a:rPr lang="en-GB" sz="2400" b="1" dirty="0" smtClean="0">
                <a:solidFill>
                  <a:schemeClr val="bg1"/>
                </a:solidFill>
              </a:rPr>
              <a:t> </a:t>
            </a:r>
            <a:r>
              <a:rPr lang="en-GB" sz="2400" b="1" dirty="0" err="1" smtClean="0">
                <a:solidFill>
                  <a:schemeClr val="bg1"/>
                </a:solidFill>
              </a:rPr>
              <a:t>bis</a:t>
            </a:r>
            <a:r>
              <a:rPr lang="en-GB" sz="2400" b="1" dirty="0" smtClean="0">
                <a:solidFill>
                  <a:schemeClr val="bg1"/>
                </a:solidFill>
              </a:rPr>
              <a:t> 30.6.2012) II</a:t>
            </a:r>
            <a:endParaRPr lang="en-GB" sz="3200" b="1" dirty="0" smtClean="0">
              <a:solidFill>
                <a:schemeClr val="tx1"/>
              </a:solidFill>
            </a:endParaRPr>
          </a:p>
        </p:txBody>
      </p:sp>
      <p:sp>
        <p:nvSpPr>
          <p:cNvPr id="13317" name="Rectangle 2"/>
          <p:cNvSpPr>
            <a:spLocks noGrp="1" noChangeArrowheads="1"/>
          </p:cNvSpPr>
          <p:nvPr>
            <p:ph type="body" idx="1"/>
          </p:nvPr>
        </p:nvSpPr>
        <p:spPr>
          <a:xfrm>
            <a:off x="539750" y="1341438"/>
            <a:ext cx="7924800" cy="801678"/>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b="1" dirty="0" smtClean="0">
                <a:latin typeface="Garamond" pitchFamily="18" charset="0"/>
              </a:rPr>
              <a:t>	</a:t>
            </a:r>
            <a:r>
              <a:rPr lang="en-GB" sz="2800" b="1" dirty="0" err="1" smtClean="0">
                <a:latin typeface="Garamond" pitchFamily="18" charset="0"/>
              </a:rPr>
              <a:t>Schlichtungsverfahren</a:t>
            </a:r>
            <a:r>
              <a:rPr lang="en-GB" sz="2800" b="1" dirty="0" smtClean="0">
                <a:latin typeface="Garamond" pitchFamily="18" charset="0"/>
              </a:rPr>
              <a:t> (Bund): </a:t>
            </a:r>
            <a:r>
              <a:rPr lang="en-GB" sz="2800" b="1" dirty="0" err="1" smtClean="0">
                <a:latin typeface="Garamond" pitchFamily="18" charset="0"/>
              </a:rPr>
              <a:t>Barrieren</a:t>
            </a:r>
            <a:r>
              <a:rPr lang="en-GB" sz="2800" b="1" dirty="0" smtClean="0">
                <a:latin typeface="Garamond" pitchFamily="18" charset="0"/>
              </a:rPr>
              <a:t> </a:t>
            </a:r>
            <a:r>
              <a:rPr lang="en-GB" sz="2800" b="1" dirty="0" err="1" smtClean="0">
                <a:latin typeface="Garamond" pitchFamily="18" charset="0"/>
              </a:rPr>
              <a:t>nach</a:t>
            </a:r>
            <a:r>
              <a:rPr lang="en-GB" sz="2800" b="1" dirty="0" smtClean="0">
                <a:latin typeface="Garamond" pitchFamily="18" charset="0"/>
              </a:rPr>
              <a:t> Art</a:t>
            </a:r>
          </a:p>
        </p:txBody>
      </p:sp>
      <p:graphicFrame>
        <p:nvGraphicFramePr>
          <p:cNvPr id="6" name="Diagramm 5"/>
          <p:cNvGraphicFramePr/>
          <p:nvPr/>
        </p:nvGraphicFramePr>
        <p:xfrm>
          <a:off x="857224" y="2428868"/>
          <a:ext cx="6762776"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33</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Ergebnisse</a:t>
            </a:r>
            <a:r>
              <a:rPr lang="en-GB" sz="3200" b="1" kern="1200" dirty="0" smtClean="0">
                <a:solidFill>
                  <a:schemeClr val="bg1"/>
                </a:solidFill>
                <a:latin typeface="Garamond" pitchFamily="18" charset="0"/>
              </a:rPr>
              <a:t> </a:t>
            </a:r>
            <a:r>
              <a:rPr lang="en-GB" sz="3200" b="1" kern="1200" dirty="0" err="1" smtClean="0">
                <a:solidFill>
                  <a:schemeClr val="bg1"/>
                </a:solidFill>
                <a:latin typeface="Garamond" pitchFamily="18" charset="0"/>
              </a:rPr>
              <a:t>der</a:t>
            </a:r>
            <a:r>
              <a:rPr lang="en-GB" sz="3200" b="1" kern="1200" dirty="0" smtClean="0">
                <a:solidFill>
                  <a:schemeClr val="bg1"/>
                </a:solidFill>
                <a:latin typeface="Garamond" pitchFamily="18" charset="0"/>
              </a:rPr>
              <a:t> </a:t>
            </a:r>
            <a:r>
              <a:rPr lang="en-GB" sz="3200" b="1" kern="1200" dirty="0" err="1" smtClean="0">
                <a:solidFill>
                  <a:schemeClr val="bg1"/>
                </a:solidFill>
                <a:latin typeface="Garamond" pitchFamily="18" charset="0"/>
              </a:rPr>
              <a:t>Evaluierung</a:t>
            </a:r>
            <a:r>
              <a:rPr lang="en-GB" sz="3200" b="1" kern="1200" dirty="0" smtClean="0">
                <a:solidFill>
                  <a:schemeClr val="bg1"/>
                </a:solidFill>
                <a:latin typeface="Garamond" pitchFamily="18" charset="0"/>
              </a:rPr>
              <a:t> des </a:t>
            </a:r>
            <a:r>
              <a:rPr lang="en-GB" sz="3200" b="1" kern="1200" dirty="0" err="1" smtClean="0">
                <a:solidFill>
                  <a:schemeClr val="bg1"/>
                </a:solidFill>
                <a:latin typeface="Garamond" pitchFamily="18" charset="0"/>
              </a:rPr>
              <a:t>Gleichstellungspaketes</a:t>
            </a:r>
            <a:r>
              <a:rPr lang="en-GB" sz="3200" b="1" kern="1200" dirty="0" smtClean="0">
                <a:solidFill>
                  <a:schemeClr val="bg1"/>
                </a:solidFill>
                <a:latin typeface="Garamond" pitchFamily="18" charset="0"/>
              </a:rPr>
              <a:t> </a:t>
            </a:r>
            <a:r>
              <a:rPr lang="en-GB" sz="3200" b="1" kern="1200" dirty="0" err="1" smtClean="0">
                <a:solidFill>
                  <a:schemeClr val="bg1"/>
                </a:solidFill>
                <a:latin typeface="Garamond" pitchFamily="18" charset="0"/>
              </a:rPr>
              <a:t>im</a:t>
            </a:r>
            <a:r>
              <a:rPr lang="en-GB" sz="3200" b="1" kern="1200" dirty="0" smtClean="0">
                <a:solidFill>
                  <a:schemeClr val="bg1"/>
                </a:solidFill>
                <a:latin typeface="Garamond" pitchFamily="18" charset="0"/>
              </a:rPr>
              <a:t> </a:t>
            </a:r>
            <a:r>
              <a:rPr lang="en-GB" sz="3200" b="1" kern="1200" dirty="0" err="1" smtClean="0">
                <a:solidFill>
                  <a:schemeClr val="bg1"/>
                </a:solidFill>
                <a:latin typeface="Garamond" pitchFamily="18" charset="0"/>
              </a:rPr>
              <a:t>Jahre</a:t>
            </a:r>
            <a:r>
              <a:rPr lang="en-GB" sz="3200" b="1" kern="1200" dirty="0" smtClean="0">
                <a:solidFill>
                  <a:schemeClr val="bg1"/>
                </a:solidFill>
                <a:latin typeface="Garamond" pitchFamily="18" charset="0"/>
              </a:rPr>
              <a:t> 2011</a:t>
            </a: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Kritik</a:t>
            </a:r>
            <a:r>
              <a:rPr lang="en-GB" sz="2800" dirty="0" smtClean="0">
                <a:latin typeface="Garamond" pitchFamily="18" charset="0"/>
              </a:rPr>
              <a:t>, </a:t>
            </a:r>
            <a:r>
              <a:rPr lang="en-GB" sz="2800" dirty="0" err="1" smtClean="0">
                <a:latin typeface="Garamond" pitchFamily="18" charset="0"/>
              </a:rPr>
              <a:t>dass</a:t>
            </a:r>
            <a:r>
              <a:rPr lang="en-GB" sz="2800" dirty="0" smtClean="0">
                <a:latin typeface="Garamond" pitchFamily="18" charset="0"/>
              </a:rPr>
              <a:t> </a:t>
            </a:r>
            <a:r>
              <a:rPr lang="en-GB" sz="2800" dirty="0" err="1" smtClean="0">
                <a:latin typeface="Garamond" pitchFamily="18" charset="0"/>
              </a:rPr>
              <a:t>Regelungen</a:t>
            </a:r>
            <a:r>
              <a:rPr lang="en-GB" sz="2800" dirty="0" smtClean="0">
                <a:latin typeface="Garamond" pitchFamily="18" charset="0"/>
              </a:rPr>
              <a:t> </a:t>
            </a:r>
            <a:r>
              <a:rPr lang="en-GB" sz="2800" dirty="0" err="1" smtClean="0">
                <a:latin typeface="Garamond" pitchFamily="18" charset="0"/>
              </a:rPr>
              <a:t>nur</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Rahmen</a:t>
            </a:r>
            <a:r>
              <a:rPr lang="en-GB" sz="2800" dirty="0" smtClean="0">
                <a:latin typeface="Garamond" pitchFamily="18" charset="0"/>
              </a:rPr>
              <a:t>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Bundeskompetenz</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Kritik</a:t>
            </a:r>
            <a:r>
              <a:rPr lang="en-GB" sz="2800" dirty="0" smtClean="0">
                <a:latin typeface="Garamond" pitchFamily="18" charset="0"/>
              </a:rPr>
              <a:t> an </a:t>
            </a:r>
            <a:r>
              <a:rPr lang="en-GB" sz="2800" dirty="0" err="1" smtClean="0">
                <a:latin typeface="Garamond" pitchFamily="18" charset="0"/>
              </a:rPr>
              <a:t>fehlendem</a:t>
            </a:r>
            <a:r>
              <a:rPr lang="en-GB" sz="2800" dirty="0" smtClean="0">
                <a:latin typeface="Garamond" pitchFamily="18" charset="0"/>
              </a:rPr>
              <a:t> </a:t>
            </a:r>
            <a:r>
              <a:rPr lang="en-GB" sz="2800" dirty="0" err="1" smtClean="0">
                <a:latin typeface="Garamond" pitchFamily="18" charset="0"/>
              </a:rPr>
              <a:t>Beseitungs</a:t>
            </a:r>
            <a:r>
              <a:rPr lang="en-GB" sz="2800" dirty="0" smtClean="0">
                <a:latin typeface="Garamond" pitchFamily="18" charset="0"/>
              </a:rPr>
              <a:t>- und </a:t>
            </a:r>
            <a:r>
              <a:rPr lang="en-GB" sz="2800" dirty="0" err="1" smtClean="0">
                <a:latin typeface="Garamond" pitchFamily="18" charset="0"/>
              </a:rPr>
              <a:t>Unterlassungsanspruch</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Sehr</a:t>
            </a:r>
            <a:r>
              <a:rPr lang="en-GB" sz="2800" dirty="0" smtClean="0">
                <a:latin typeface="Garamond" pitchFamily="18" charset="0"/>
              </a:rPr>
              <a:t> positive </a:t>
            </a:r>
            <a:r>
              <a:rPr lang="en-GB" sz="2800" dirty="0" err="1" smtClean="0">
                <a:latin typeface="Garamond" pitchFamily="18" charset="0"/>
              </a:rPr>
              <a:t>Beurteilung</a:t>
            </a:r>
            <a:r>
              <a:rPr lang="en-GB" sz="2800" dirty="0" smtClean="0">
                <a:latin typeface="Garamond" pitchFamily="18" charset="0"/>
              </a:rPr>
              <a:t> des </a:t>
            </a:r>
            <a:r>
              <a:rPr lang="en-GB" sz="2800" smtClean="0">
                <a:latin typeface="Garamond" pitchFamily="18" charset="0"/>
              </a:rPr>
              <a:t>Schlichtungsverfahrens</a:t>
            </a:r>
            <a:r>
              <a:rPr lang="en-GB" sz="2800" dirty="0" smtClean="0">
                <a:latin typeface="Garamond" pitchFamily="18" charset="0"/>
              </a:rPr>
              <a:t> </a:t>
            </a:r>
            <a:r>
              <a:rPr lang="en-GB" sz="2800" dirty="0" err="1" smtClean="0">
                <a:latin typeface="Garamond" pitchFamily="18" charset="0"/>
              </a:rPr>
              <a:t>durch</a:t>
            </a:r>
            <a:r>
              <a:rPr lang="en-GB" sz="2800" dirty="0" smtClean="0">
                <a:latin typeface="Garamond" pitchFamily="18" charset="0"/>
              </a:rPr>
              <a:t> ALLE </a:t>
            </a:r>
            <a:r>
              <a:rPr lang="en-GB" sz="2800" dirty="0" err="1" smtClean="0">
                <a:latin typeface="Garamond" pitchFamily="18" charset="0"/>
              </a:rPr>
              <a:t>Beteiligten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Verbandsklage</a:t>
            </a:r>
            <a:r>
              <a:rPr lang="en-GB" sz="2800" dirty="0" smtClean="0">
                <a:latin typeface="Garamond" pitchFamily="18" charset="0"/>
              </a:rPr>
              <a:t> </a:t>
            </a:r>
            <a:r>
              <a:rPr lang="en-GB" sz="2800" dirty="0" err="1" smtClean="0">
                <a:latin typeface="Garamond" pitchFamily="18" charset="0"/>
              </a:rPr>
              <a:t>unwirksam</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Positive </a:t>
            </a:r>
            <a:r>
              <a:rPr lang="en-GB" sz="2800" dirty="0" err="1" smtClean="0">
                <a:latin typeface="Garamond" pitchFamily="18" charset="0"/>
              </a:rPr>
              <a:t>Beurteilung</a:t>
            </a:r>
            <a:r>
              <a:rPr lang="en-GB" sz="2800" dirty="0" smtClean="0">
                <a:latin typeface="Garamond" pitchFamily="18" charset="0"/>
              </a:rPr>
              <a:t> des </a:t>
            </a:r>
            <a:r>
              <a:rPr lang="en-GB" sz="2800" dirty="0" err="1" smtClean="0">
                <a:latin typeface="Garamond" pitchFamily="18" charset="0"/>
              </a:rPr>
              <a:t>Behindertenanwaltes</a:t>
            </a:r>
            <a:r>
              <a:rPr lang="en-GB" sz="2800" dirty="0" smtClean="0">
                <a:latin typeface="Garamond" pitchFamily="18" charset="0"/>
              </a:rPr>
              <a:t> </a:t>
            </a:r>
            <a:r>
              <a:rPr lang="en-GB" sz="2800" dirty="0" err="1" smtClean="0">
                <a:latin typeface="Garamond" pitchFamily="18" charset="0"/>
              </a:rPr>
              <a:t>aber</a:t>
            </a:r>
            <a:r>
              <a:rPr lang="en-GB" sz="2800" dirty="0" smtClean="0">
                <a:latin typeface="Garamond" pitchFamily="18" charset="0"/>
              </a:rPr>
              <a:t> </a:t>
            </a:r>
            <a:r>
              <a:rPr lang="en-GB" sz="2800" dirty="0" err="1" smtClean="0">
                <a:latin typeface="Garamond" pitchFamily="18" charset="0"/>
              </a:rPr>
              <a:t>Wunsch</a:t>
            </a:r>
            <a:r>
              <a:rPr lang="en-GB" sz="2800" dirty="0" smtClean="0">
                <a:latin typeface="Garamond" pitchFamily="18" charset="0"/>
              </a:rPr>
              <a:t> </a:t>
            </a:r>
            <a:r>
              <a:rPr lang="en-GB" sz="2800" dirty="0" err="1" smtClean="0">
                <a:latin typeface="Garamond" pitchFamily="18" charset="0"/>
              </a:rPr>
              <a:t>nach</a:t>
            </a:r>
            <a:r>
              <a:rPr lang="en-GB" sz="2800" dirty="0" smtClean="0">
                <a:latin typeface="Garamond" pitchFamily="18" charset="0"/>
              </a:rPr>
              <a:t> </a:t>
            </a:r>
            <a:r>
              <a:rPr lang="en-GB" sz="2800" dirty="0" err="1" smtClean="0">
                <a:latin typeface="Garamond" pitchFamily="18" charset="0"/>
              </a:rPr>
              <a:t>zusätzlichen</a:t>
            </a:r>
            <a:r>
              <a:rPr lang="en-GB" sz="2800" dirty="0" smtClean="0">
                <a:latin typeface="Garamond" pitchFamily="18" charset="0"/>
              </a:rPr>
              <a:t> </a:t>
            </a:r>
            <a:r>
              <a:rPr lang="en-GB" sz="2800" dirty="0" err="1" smtClean="0">
                <a:latin typeface="Garamond" pitchFamily="18" charset="0"/>
              </a:rPr>
              <a:t>Kompetenzen</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34</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1</a:t>
            </a:r>
          </a:p>
        </p:txBody>
      </p:sp>
      <p:sp>
        <p:nvSpPr>
          <p:cNvPr id="13317" name="Rectangle 2"/>
          <p:cNvSpPr>
            <a:spLocks noGrp="1" noChangeArrowheads="1"/>
          </p:cNvSpPr>
          <p:nvPr>
            <p:ph type="body" idx="1"/>
          </p:nvPr>
        </p:nvSpPr>
        <p:spPr>
          <a:xfrm>
            <a:off x="539750" y="1341438"/>
            <a:ext cx="8032778" cy="4730768"/>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a:t>
            </a:r>
            <a:r>
              <a:rPr lang="en-GB" sz="2800" dirty="0" smtClean="0">
                <a:latin typeface="Garamond" pitchFamily="18" charset="0"/>
              </a:rPr>
              <a:t> </a:t>
            </a:r>
            <a:r>
              <a:rPr lang="en-GB" sz="2800" dirty="0" err="1" smtClean="0">
                <a:latin typeface="Garamond" pitchFamily="18" charset="0"/>
              </a:rPr>
              <a:t>städtischer</a:t>
            </a:r>
            <a:r>
              <a:rPr lang="en-GB" sz="2800" dirty="0" smtClean="0">
                <a:latin typeface="Garamond" pitchFamily="18" charset="0"/>
              </a:rPr>
              <a:t> </a:t>
            </a:r>
            <a:r>
              <a:rPr lang="en-GB" sz="2800" dirty="0" err="1" smtClean="0">
                <a:latin typeface="Garamond" pitchFamily="18" charset="0"/>
              </a:rPr>
              <a:t>Autobus</a:t>
            </a:r>
            <a:r>
              <a:rPr lang="en-GB" sz="2800" dirty="0" smtClean="0">
                <a:latin typeface="Garamond" pitchFamily="18" charset="0"/>
              </a:rPr>
              <a:t> </a:t>
            </a:r>
            <a:r>
              <a:rPr lang="en-GB" sz="2800" dirty="0" err="1" smtClean="0">
                <a:latin typeface="Garamond" pitchFamily="18" charset="0"/>
              </a:rPr>
              <a:t>lässt</a:t>
            </a:r>
            <a:r>
              <a:rPr lang="en-GB" sz="2800" dirty="0" smtClean="0">
                <a:latin typeface="Garamond" pitchFamily="18" charset="0"/>
              </a:rPr>
              <a:t> </a:t>
            </a:r>
            <a:r>
              <a:rPr lang="en-GB" sz="2800" dirty="0" err="1" smtClean="0">
                <a:latin typeface="Garamond" pitchFamily="18" charset="0"/>
              </a:rPr>
              <a:t>einen</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an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Haltestelle</a:t>
            </a:r>
            <a:r>
              <a:rPr lang="en-GB" sz="2800" dirty="0" smtClean="0">
                <a:latin typeface="Garamond" pitchFamily="18" charset="0"/>
              </a:rPr>
              <a:t> </a:t>
            </a:r>
            <a:r>
              <a:rPr lang="en-GB" sz="2800" dirty="0" err="1" smtClean="0">
                <a:latin typeface="Garamond" pitchFamily="18" charset="0"/>
              </a:rPr>
              <a:t>zurück</a:t>
            </a:r>
            <a:r>
              <a:rPr lang="en-GB" sz="2800" dirty="0" smtClean="0">
                <a:latin typeface="Garamond" pitchFamily="18" charset="0"/>
              </a:rPr>
              <a:t>, </a:t>
            </a:r>
            <a:r>
              <a:rPr lang="en-GB" sz="2800" dirty="0" err="1" smtClean="0">
                <a:latin typeface="Garamond" pitchFamily="18" charset="0"/>
              </a:rPr>
              <a:t>obwohl</a:t>
            </a:r>
            <a:r>
              <a:rPr lang="en-GB" sz="2800" dirty="0" smtClean="0">
                <a:latin typeface="Garamond" pitchFamily="18" charset="0"/>
              </a:rPr>
              <a:t> </a:t>
            </a:r>
            <a:r>
              <a:rPr lang="en-GB" sz="2800" dirty="0" err="1" smtClean="0">
                <a:latin typeface="Garamond" pitchFamily="18" charset="0"/>
              </a:rPr>
              <a:t>Beförderung</a:t>
            </a:r>
            <a:r>
              <a:rPr lang="en-GB" sz="2800" dirty="0" smtClean="0">
                <a:latin typeface="Garamond" pitchFamily="18" charset="0"/>
              </a:rPr>
              <a:t> </a:t>
            </a:r>
            <a:r>
              <a:rPr lang="en-GB" sz="2800" dirty="0" err="1" smtClean="0">
                <a:latin typeface="Garamond" pitchFamily="18" charset="0"/>
              </a:rPr>
              <a:t>möglich</a:t>
            </a:r>
            <a:r>
              <a:rPr lang="en-GB" sz="2800" dirty="0" smtClean="0">
                <a:latin typeface="Garamond" pitchFamily="18" charset="0"/>
              </a:rPr>
              <a:t> </a:t>
            </a:r>
            <a:r>
              <a:rPr lang="en-GB" sz="2800" dirty="0" err="1" smtClean="0">
                <a:latin typeface="Garamond" pitchFamily="18" charset="0"/>
              </a:rPr>
              <a:t>gewesen</a:t>
            </a:r>
            <a:r>
              <a:rPr lang="en-GB" sz="2800" dirty="0" smtClean="0">
                <a:latin typeface="Garamond" pitchFamily="18" charset="0"/>
              </a:rPr>
              <a:t> </a:t>
            </a:r>
            <a:r>
              <a:rPr lang="en-GB" sz="2800" dirty="0" err="1" smtClean="0">
                <a:latin typeface="Garamond" pitchFamily="18" charset="0"/>
              </a:rPr>
              <a:t>wäre</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erzielt</a:t>
            </a:r>
            <a:r>
              <a:rPr lang="en-GB" sz="2800" dirty="0" smtClean="0">
                <a:latin typeface="Garamond" pitchFamily="18" charset="0"/>
              </a:rPr>
              <a:t> </a:t>
            </a:r>
            <a:r>
              <a:rPr lang="en-GB" sz="2800" dirty="0" err="1" smtClean="0">
                <a:latin typeface="Garamond" pitchFamily="18" charset="0"/>
              </a:rPr>
              <a:t>werden</a:t>
            </a:r>
            <a:r>
              <a:rPr lang="en-GB" sz="2800" dirty="0" smtClean="0">
                <a:latin typeface="Garamond" pitchFamily="18" charset="0"/>
              </a:rPr>
              <a:t>, </a:t>
            </a:r>
            <a:r>
              <a:rPr lang="en-GB" sz="2800" dirty="0" err="1" smtClean="0">
                <a:latin typeface="Garamond" pitchFamily="18" charset="0"/>
              </a:rPr>
              <a:t>Unternehmen</a:t>
            </a:r>
            <a:r>
              <a:rPr lang="en-GB" sz="2800" dirty="0" smtClean="0">
                <a:latin typeface="Garamond" pitchFamily="18" charset="0"/>
              </a:rPr>
              <a:t> </a:t>
            </a:r>
            <a:r>
              <a:rPr lang="en-GB" sz="2800" dirty="0" err="1" smtClean="0">
                <a:latin typeface="Garamond" pitchFamily="18" charset="0"/>
              </a:rPr>
              <a:t>argumentiert</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dichtem</a:t>
            </a:r>
            <a:r>
              <a:rPr lang="en-GB" sz="2800" dirty="0" smtClean="0">
                <a:latin typeface="Garamond" pitchFamily="18" charset="0"/>
              </a:rPr>
              <a:t> </a:t>
            </a:r>
            <a:r>
              <a:rPr lang="en-GB" sz="2800" dirty="0" err="1" smtClean="0">
                <a:latin typeface="Garamond" pitchFamily="18" charset="0"/>
              </a:rPr>
              <a:t>Fahrplan</a:t>
            </a:r>
            <a:r>
              <a:rPr lang="en-GB" sz="2800" dirty="0" smtClean="0">
                <a:latin typeface="Garamond" pitchFamily="18" charset="0"/>
              </a:rPr>
              <a:t> – </a:t>
            </a:r>
            <a:r>
              <a:rPr lang="en-GB" sz="2800" dirty="0" err="1" smtClean="0">
                <a:latin typeface="Garamond" pitchFamily="18" charset="0"/>
              </a:rPr>
              <a:t>bei</a:t>
            </a:r>
            <a:r>
              <a:rPr lang="en-GB" sz="2800" dirty="0" smtClean="0">
                <a:latin typeface="Garamond" pitchFamily="18" charset="0"/>
              </a:rPr>
              <a:t> </a:t>
            </a:r>
            <a:r>
              <a:rPr lang="en-GB" sz="2800" dirty="0" err="1" smtClean="0">
                <a:latin typeface="Garamond" pitchFamily="18" charset="0"/>
              </a:rPr>
              <a:t>Mitnahme</a:t>
            </a:r>
            <a:r>
              <a:rPr lang="en-GB" sz="2800" dirty="0" smtClean="0">
                <a:latin typeface="Garamond" pitchFamily="18" charset="0"/>
              </a:rPr>
              <a:t> </a:t>
            </a:r>
            <a:r>
              <a:rPr lang="en-GB" sz="2800" dirty="0" err="1" smtClean="0">
                <a:latin typeface="Garamond" pitchFamily="18" charset="0"/>
              </a:rPr>
              <a:t>wäre</a:t>
            </a:r>
            <a:r>
              <a:rPr lang="en-GB" sz="2800" dirty="0" smtClean="0">
                <a:latin typeface="Garamond" pitchFamily="18" charset="0"/>
              </a:rPr>
              <a:t> </a:t>
            </a:r>
            <a:r>
              <a:rPr lang="en-GB" sz="2800" dirty="0" err="1" smtClean="0">
                <a:latin typeface="Garamond" pitchFamily="18" charset="0"/>
              </a:rPr>
              <a:t>es</a:t>
            </a:r>
            <a:r>
              <a:rPr lang="en-GB" sz="2800" dirty="0" smtClean="0">
                <a:latin typeface="Garamond" pitchFamily="18" charset="0"/>
              </a:rPr>
              <a:t> zu </a:t>
            </a:r>
            <a:r>
              <a:rPr lang="en-GB" sz="2800" dirty="0" err="1" smtClean="0">
                <a:latin typeface="Garamond" pitchFamily="18" charset="0"/>
              </a:rPr>
              <a:t>Verspätung</a:t>
            </a:r>
            <a:r>
              <a:rPr lang="en-GB" sz="2800" dirty="0" smtClean="0">
                <a:latin typeface="Garamond" pitchFamily="18" charset="0"/>
              </a:rPr>
              <a:t> </a:t>
            </a:r>
            <a:r>
              <a:rPr lang="en-GB" sz="2800" dirty="0" err="1" smtClean="0">
                <a:latin typeface="Garamond" pitchFamily="18" charset="0"/>
              </a:rPr>
              <a:t>gekommen</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35</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2</a:t>
            </a:r>
          </a:p>
        </p:txBody>
      </p:sp>
      <p:sp>
        <p:nvSpPr>
          <p:cNvPr id="13317" name="Rectangle 2"/>
          <p:cNvSpPr>
            <a:spLocks noGrp="1" noChangeArrowheads="1"/>
          </p:cNvSpPr>
          <p:nvPr>
            <p:ph type="body" idx="1"/>
          </p:nvPr>
        </p:nvSpPr>
        <p:spPr>
          <a:xfrm>
            <a:off x="539750" y="1214422"/>
            <a:ext cx="8032778" cy="5000660"/>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Gehörlose</a:t>
            </a:r>
            <a:r>
              <a:rPr lang="en-GB" sz="2800" dirty="0" smtClean="0">
                <a:latin typeface="Garamond" pitchFamily="18" charset="0"/>
              </a:rPr>
              <a:t> Person </a:t>
            </a:r>
            <a:r>
              <a:rPr lang="en-GB" sz="2800" dirty="0" err="1" smtClean="0">
                <a:latin typeface="Garamond" pitchFamily="18" charset="0"/>
              </a:rPr>
              <a:t>bestellt</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Online-Shop des ORF eine DVD, die </a:t>
            </a:r>
            <a:r>
              <a:rPr lang="en-GB" sz="2800" dirty="0" err="1" smtClean="0">
                <a:latin typeface="Garamond" pitchFamily="18" charset="0"/>
              </a:rPr>
              <a:t>mangels</a:t>
            </a:r>
            <a:r>
              <a:rPr lang="en-GB" sz="2800" dirty="0" smtClean="0">
                <a:latin typeface="Garamond" pitchFamily="18" charset="0"/>
              </a:rPr>
              <a:t> </a:t>
            </a:r>
            <a:r>
              <a:rPr lang="en-GB" sz="2800" dirty="0" err="1" smtClean="0">
                <a:latin typeface="Garamond" pitchFamily="18" charset="0"/>
              </a:rPr>
              <a:t>Untertitelung</a:t>
            </a:r>
            <a:r>
              <a:rPr lang="en-GB" sz="2800" dirty="0" smtClean="0">
                <a:latin typeface="Garamond" pitchFamily="18" charset="0"/>
              </a:rPr>
              <a:t> von </a:t>
            </a:r>
            <a:r>
              <a:rPr lang="en-GB" sz="2800" dirty="0" err="1" smtClean="0">
                <a:latin typeface="Garamond" pitchFamily="18" charset="0"/>
              </a:rPr>
              <a:t>dieser</a:t>
            </a:r>
            <a:r>
              <a:rPr lang="en-GB" sz="2800" dirty="0" smtClean="0">
                <a:latin typeface="Garamond" pitchFamily="18" charset="0"/>
              </a:rPr>
              <a:t> Person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benützt</a:t>
            </a:r>
            <a:r>
              <a:rPr lang="en-GB" sz="2800" dirty="0" smtClean="0">
                <a:latin typeface="Garamond" pitchFamily="18" charset="0"/>
              </a:rPr>
              <a:t> </a:t>
            </a:r>
            <a:r>
              <a:rPr lang="en-GB" sz="2800" dirty="0" err="1" smtClean="0">
                <a:latin typeface="Garamond" pitchFamily="18" charset="0"/>
              </a:rPr>
              <a:t>werden</a:t>
            </a:r>
            <a:r>
              <a:rPr lang="en-GB" sz="2800" dirty="0" smtClean="0">
                <a:latin typeface="Garamond" pitchFamily="18" charset="0"/>
              </a:rPr>
              <a:t> </a:t>
            </a:r>
            <a:r>
              <a:rPr lang="en-GB" sz="2800" dirty="0" err="1" smtClean="0">
                <a:latin typeface="Garamond" pitchFamily="18" charset="0"/>
              </a:rPr>
              <a:t>kann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erzielt</a:t>
            </a:r>
            <a:r>
              <a:rPr lang="en-GB" sz="2800" dirty="0" smtClean="0">
                <a:latin typeface="Garamond" pitchFamily="18" charset="0"/>
              </a:rPr>
              <a:t> </a:t>
            </a:r>
            <a:r>
              <a:rPr lang="en-GB" sz="2800" dirty="0" err="1" smtClean="0">
                <a:latin typeface="Garamond" pitchFamily="18" charset="0"/>
              </a:rPr>
              <a:t>werden</a:t>
            </a:r>
            <a:r>
              <a:rPr lang="en-GB" sz="2800" dirty="0" smtClean="0">
                <a:latin typeface="Garamond" pitchFamily="18" charset="0"/>
              </a:rPr>
              <a:t>. </a:t>
            </a:r>
            <a:r>
              <a:rPr lang="en-GB" sz="2800" dirty="0" err="1" smtClean="0">
                <a:latin typeface="Garamond" pitchFamily="18" charset="0"/>
              </a:rPr>
              <a:t>Sachverhalt</a:t>
            </a:r>
            <a:r>
              <a:rPr lang="en-GB" sz="2800" dirty="0" smtClean="0">
                <a:latin typeface="Garamond" pitchFamily="18" charset="0"/>
              </a:rPr>
              <a:t>: </a:t>
            </a:r>
            <a:r>
              <a:rPr lang="en-GB" sz="2800" dirty="0" err="1" smtClean="0">
                <a:latin typeface="Garamond" pitchFamily="18" charset="0"/>
              </a:rPr>
              <a:t>Gewinn</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DVD ca. € 30.000 </a:t>
            </a:r>
            <a:r>
              <a:rPr lang="en-GB" sz="2800" dirty="0" err="1" smtClean="0">
                <a:latin typeface="Garamond" pitchFamily="18" charset="0"/>
              </a:rPr>
              <a:t>Kosten</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a:t>
            </a:r>
            <a:r>
              <a:rPr lang="en-GB" sz="2800" dirty="0" err="1" smtClean="0">
                <a:latin typeface="Garamond" pitchFamily="18" charset="0"/>
              </a:rPr>
              <a:t>Untertitelung</a:t>
            </a:r>
            <a:r>
              <a:rPr lang="en-GB" sz="2800" dirty="0" smtClean="0">
                <a:latin typeface="Garamond" pitchFamily="18" charset="0"/>
              </a:rPr>
              <a:t> max. € 5000</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36</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3</a:t>
            </a: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blinden</a:t>
            </a:r>
            <a:r>
              <a:rPr lang="en-GB" sz="2800" dirty="0" smtClean="0">
                <a:latin typeface="Garamond" pitchFamily="18" charset="0"/>
              </a:rPr>
              <a:t> </a:t>
            </a:r>
            <a:r>
              <a:rPr lang="en-GB" sz="2800" dirty="0" err="1" smtClean="0">
                <a:latin typeface="Garamond" pitchFamily="18" charset="0"/>
              </a:rPr>
              <a:t>Paar</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eine Adoption von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Behörde</a:t>
            </a:r>
            <a:r>
              <a:rPr lang="en-GB" sz="2800" dirty="0" smtClean="0">
                <a:latin typeface="Garamond" pitchFamily="18" charset="0"/>
              </a:rPr>
              <a:t> (BH Linz-Land) </a:t>
            </a:r>
            <a:r>
              <a:rPr lang="en-GB" sz="2800" dirty="0" err="1" smtClean="0">
                <a:latin typeface="Garamond" pitchFamily="18" charset="0"/>
              </a:rPr>
              <a:t>wegen</a:t>
            </a:r>
            <a:r>
              <a:rPr lang="en-GB" sz="2800" dirty="0" smtClean="0">
                <a:latin typeface="Garamond" pitchFamily="18" charset="0"/>
              </a:rPr>
              <a:t> </a:t>
            </a:r>
            <a:r>
              <a:rPr lang="en-GB" sz="2800" dirty="0" err="1" smtClean="0">
                <a:latin typeface="Garamond" pitchFamily="18" charset="0"/>
              </a:rPr>
              <a:t>Gefährdung</a:t>
            </a:r>
            <a:r>
              <a:rPr lang="en-GB" sz="2800" dirty="0" smtClean="0">
                <a:latin typeface="Garamond" pitchFamily="18" charset="0"/>
              </a:rPr>
              <a:t> des </a:t>
            </a:r>
            <a:r>
              <a:rPr lang="en-GB" sz="2800" dirty="0" err="1" smtClean="0">
                <a:latin typeface="Garamond" pitchFamily="18" charset="0"/>
              </a:rPr>
              <a:t>Kindeswohls</a:t>
            </a:r>
            <a:r>
              <a:rPr lang="en-GB" sz="2800" dirty="0" smtClean="0">
                <a:latin typeface="Garamond" pitchFamily="18" charset="0"/>
              </a:rPr>
              <a:t> </a:t>
            </a:r>
            <a:r>
              <a:rPr lang="en-GB" sz="2800" dirty="0" err="1" smtClean="0">
                <a:latin typeface="Garamond" pitchFamily="18" charset="0"/>
              </a:rPr>
              <a:t>verweigert</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Behörde</a:t>
            </a:r>
            <a:r>
              <a:rPr lang="en-GB" sz="2800" dirty="0" smtClean="0">
                <a:latin typeface="Garamond" pitchFamily="18" charset="0"/>
              </a:rPr>
              <a:t> </a:t>
            </a:r>
            <a:r>
              <a:rPr lang="en-GB" sz="2800" dirty="0" err="1" smtClean="0">
                <a:latin typeface="Garamond" pitchFamily="18" charset="0"/>
              </a:rPr>
              <a:t>nimmt</a:t>
            </a:r>
            <a:r>
              <a:rPr lang="en-GB" sz="2800" dirty="0" smtClean="0">
                <a:latin typeface="Garamond" pitchFamily="18" charset="0"/>
              </a:rPr>
              <a:t> am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teil</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37</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4</a:t>
            </a: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Hochgradig</a:t>
            </a:r>
            <a:r>
              <a:rPr lang="en-GB" sz="2800" dirty="0" smtClean="0">
                <a:latin typeface="Garamond" pitchFamily="18" charset="0"/>
              </a:rPr>
              <a:t> (an </a:t>
            </a:r>
            <a:r>
              <a:rPr lang="en-GB" sz="2800" dirty="0" err="1" smtClean="0">
                <a:latin typeface="Garamond" pitchFamily="18" charset="0"/>
              </a:rPr>
              <a:t>Gehörlosigkeit</a:t>
            </a:r>
            <a:r>
              <a:rPr lang="en-GB" sz="2800" dirty="0" smtClean="0">
                <a:latin typeface="Garamond" pitchFamily="18" charset="0"/>
              </a:rPr>
              <a:t> </a:t>
            </a:r>
            <a:r>
              <a:rPr lang="en-GB" sz="2800" dirty="0" err="1" smtClean="0">
                <a:latin typeface="Garamond" pitchFamily="18" charset="0"/>
              </a:rPr>
              <a:t>grenzende</a:t>
            </a:r>
            <a:r>
              <a:rPr lang="en-GB" sz="2800" dirty="0" smtClean="0">
                <a:latin typeface="Garamond" pitchFamily="18" charset="0"/>
              </a:rPr>
              <a:t>) </a:t>
            </a:r>
            <a:r>
              <a:rPr lang="en-GB" sz="2800" dirty="0" err="1" smtClean="0">
                <a:latin typeface="Garamond" pitchFamily="18" charset="0"/>
              </a:rPr>
              <a:t>hörbehinderte</a:t>
            </a:r>
            <a:r>
              <a:rPr lang="en-GB" sz="2800" dirty="0" smtClean="0">
                <a:latin typeface="Garamond" pitchFamily="18" charset="0"/>
              </a:rPr>
              <a:t> Frau </a:t>
            </a:r>
            <a:r>
              <a:rPr lang="en-GB" sz="2800" dirty="0" err="1" smtClean="0">
                <a:latin typeface="Garamond" pitchFamily="18" charset="0"/>
              </a:rPr>
              <a:t>besucht</a:t>
            </a:r>
            <a:r>
              <a:rPr lang="en-GB" sz="2800" dirty="0" smtClean="0">
                <a:latin typeface="Garamond" pitchFamily="18" charset="0"/>
              </a:rPr>
              <a:t> </a:t>
            </a:r>
            <a:r>
              <a:rPr lang="en-GB" sz="2800" dirty="0" err="1" smtClean="0">
                <a:latin typeface="Garamond" pitchFamily="18" charset="0"/>
              </a:rPr>
              <a:t>Vorbereitungskurs</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a:t>
            </a:r>
            <a:r>
              <a:rPr lang="en-GB" sz="2800" dirty="0" err="1" smtClean="0">
                <a:latin typeface="Garamond" pitchFamily="18" charset="0"/>
              </a:rPr>
              <a:t>Berufsreifeprüfung</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WIFI</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benötigt</a:t>
            </a:r>
            <a:r>
              <a:rPr lang="en-GB" sz="2800" dirty="0" smtClean="0">
                <a:latin typeface="Garamond" pitchFamily="18" charset="0"/>
              </a:rPr>
              <a:t> </a:t>
            </a:r>
            <a:r>
              <a:rPr lang="en-GB" sz="2800" dirty="0" err="1" smtClean="0">
                <a:latin typeface="Garamond" pitchFamily="18" charset="0"/>
              </a:rPr>
              <a:t>Schriftdolmetsch</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BASB </a:t>
            </a:r>
            <a:r>
              <a:rPr lang="en-GB" sz="2800" dirty="0" err="1" smtClean="0">
                <a:latin typeface="Garamond" pitchFamily="18" charset="0"/>
              </a:rPr>
              <a:t>lehnt</a:t>
            </a:r>
            <a:r>
              <a:rPr lang="en-GB" sz="2800" dirty="0" smtClean="0">
                <a:latin typeface="Garamond" pitchFamily="18" charset="0"/>
              </a:rPr>
              <a:t> </a:t>
            </a:r>
            <a:r>
              <a:rPr lang="en-GB" sz="2800" dirty="0" err="1" smtClean="0">
                <a:latin typeface="Garamond" pitchFamily="18" charset="0"/>
              </a:rPr>
              <a:t>Finanzierung</a:t>
            </a:r>
            <a:r>
              <a:rPr lang="en-GB" sz="2800" dirty="0" smtClean="0">
                <a:latin typeface="Garamond" pitchFamily="18" charset="0"/>
              </a:rPr>
              <a:t> </a:t>
            </a:r>
            <a:r>
              <a:rPr lang="en-GB" sz="2800" dirty="0" err="1" smtClean="0">
                <a:latin typeface="Garamond" pitchFamily="18" charset="0"/>
              </a:rPr>
              <a:t>ab</a:t>
            </a:r>
            <a:r>
              <a:rPr lang="en-GB" sz="2800" dirty="0" smtClean="0">
                <a:latin typeface="Garamond" pitchFamily="18" charset="0"/>
              </a:rPr>
              <a:t>, </a:t>
            </a:r>
            <a:r>
              <a:rPr lang="en-GB" sz="2800" dirty="0" err="1" smtClean="0">
                <a:latin typeface="Garamond" pitchFamily="18" charset="0"/>
              </a:rPr>
              <a:t>weil</a:t>
            </a:r>
            <a:r>
              <a:rPr lang="en-GB" sz="2800" dirty="0" smtClean="0">
                <a:latin typeface="Garamond" pitchFamily="18" charset="0"/>
              </a:rPr>
              <a:t> </a:t>
            </a:r>
            <a:r>
              <a:rPr lang="en-GB" sz="2800" dirty="0" err="1" smtClean="0">
                <a:latin typeface="Garamond" pitchFamily="18" charset="0"/>
              </a:rPr>
              <a:t>bereits</a:t>
            </a:r>
            <a:r>
              <a:rPr lang="en-GB" sz="2800" dirty="0" smtClean="0">
                <a:latin typeface="Garamond" pitchFamily="18" charset="0"/>
              </a:rPr>
              <a:t> </a:t>
            </a:r>
            <a:r>
              <a:rPr lang="en-GB" sz="2800" dirty="0" err="1" smtClean="0">
                <a:latin typeface="Garamond" pitchFamily="18" charset="0"/>
              </a:rPr>
              <a:t>Dolmetsch</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a:t>
            </a:r>
            <a:r>
              <a:rPr lang="en-GB" sz="2800" dirty="0" err="1" smtClean="0">
                <a:latin typeface="Garamond" pitchFamily="18" charset="0"/>
              </a:rPr>
              <a:t>berufliche</a:t>
            </a:r>
            <a:r>
              <a:rPr lang="en-GB" sz="2800" dirty="0" smtClean="0">
                <a:latin typeface="Garamond" pitchFamily="18" charset="0"/>
              </a:rPr>
              <a:t> </a:t>
            </a:r>
            <a:r>
              <a:rPr lang="en-GB" sz="2800" dirty="0" err="1" smtClean="0">
                <a:latin typeface="Garamond" pitchFamily="18" charset="0"/>
              </a:rPr>
              <a:t>Ausbildung</a:t>
            </a:r>
            <a:r>
              <a:rPr lang="en-GB" sz="2800" dirty="0" smtClean="0">
                <a:latin typeface="Garamond" pitchFamily="18" charset="0"/>
              </a:rPr>
              <a:t> </a:t>
            </a:r>
            <a:r>
              <a:rPr lang="en-GB" sz="2800" dirty="0" err="1" smtClean="0">
                <a:latin typeface="Garamond" pitchFamily="18" charset="0"/>
              </a:rPr>
              <a:t>finanziert</a:t>
            </a:r>
            <a:r>
              <a:rPr lang="en-GB" sz="2800" dirty="0" smtClean="0">
                <a:latin typeface="Garamond" pitchFamily="18" charset="0"/>
              </a:rPr>
              <a:t> </a:t>
            </a:r>
            <a:r>
              <a:rPr lang="en-GB" sz="2800" dirty="0" err="1" smtClean="0">
                <a:latin typeface="Garamond" pitchFamily="18" charset="0"/>
              </a:rPr>
              <a:t>worden</a:t>
            </a:r>
            <a:r>
              <a:rPr lang="en-GB" sz="2800" dirty="0" smtClean="0">
                <a:latin typeface="Garamond" pitchFamily="18" charset="0"/>
              </a:rPr>
              <a:t> </a:t>
            </a:r>
            <a:r>
              <a:rPr lang="en-GB" sz="2800" dirty="0" err="1" smtClean="0">
                <a:latin typeface="Garamond" pitchFamily="18" charset="0"/>
              </a:rPr>
              <a:t>ist</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38</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5</a:t>
            </a:r>
          </a:p>
        </p:txBody>
      </p:sp>
      <p:sp>
        <p:nvSpPr>
          <p:cNvPr id="13317" name="Rectangle 2"/>
          <p:cNvSpPr>
            <a:spLocks noGrp="1" noChangeArrowheads="1"/>
          </p:cNvSpPr>
          <p:nvPr>
            <p:ph type="body" idx="1"/>
          </p:nvPr>
        </p:nvSpPr>
        <p:spPr>
          <a:xfrm>
            <a:off x="539750" y="1214422"/>
            <a:ext cx="8032778" cy="485778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in seiner </a:t>
            </a:r>
            <a:r>
              <a:rPr lang="en-GB" sz="2800" dirty="0" err="1" smtClean="0">
                <a:latin typeface="Garamond" pitchFamily="18" charset="0"/>
              </a:rPr>
              <a:t>bisher</a:t>
            </a:r>
            <a:r>
              <a:rPr lang="en-GB" sz="2800" dirty="0" smtClean="0">
                <a:latin typeface="Garamond" pitchFamily="18" charset="0"/>
              </a:rPr>
              <a:t> </a:t>
            </a:r>
            <a:r>
              <a:rPr lang="en-GB" sz="2800" dirty="0" err="1" smtClean="0">
                <a:latin typeface="Garamond" pitchFamily="18" charset="0"/>
              </a:rPr>
              <a:t>besuchten</a:t>
            </a:r>
            <a:r>
              <a:rPr lang="en-GB" sz="2800" dirty="0" smtClean="0">
                <a:latin typeface="Garamond" pitchFamily="18" charset="0"/>
              </a:rPr>
              <a:t> </a:t>
            </a:r>
            <a:r>
              <a:rPr lang="en-GB" sz="2800" dirty="0" err="1" smtClean="0">
                <a:latin typeface="Garamond" pitchFamily="18" charset="0"/>
              </a:rPr>
              <a:t>Bäckerei</a:t>
            </a:r>
            <a:r>
              <a:rPr lang="en-GB" sz="2800" dirty="0" smtClean="0">
                <a:latin typeface="Garamond" pitchFamily="18" charset="0"/>
              </a:rPr>
              <a:t>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mehr</a:t>
            </a:r>
            <a:r>
              <a:rPr lang="en-GB" sz="2800" dirty="0" smtClean="0">
                <a:latin typeface="Garamond" pitchFamily="18" charset="0"/>
              </a:rPr>
              <a:t> </a:t>
            </a:r>
            <a:r>
              <a:rPr lang="en-GB" sz="2800" dirty="0" err="1" smtClean="0">
                <a:latin typeface="Garamond" pitchFamily="18" charset="0"/>
              </a:rPr>
              <a:t>einkaufen</a:t>
            </a:r>
            <a:r>
              <a:rPr lang="en-GB" sz="2800" dirty="0" smtClean="0">
                <a:latin typeface="Garamond" pitchFamily="18" charset="0"/>
              </a:rPr>
              <a:t>. </a:t>
            </a:r>
            <a:r>
              <a:rPr lang="en-GB" sz="2800" dirty="0" err="1" smtClean="0">
                <a:latin typeface="Garamond" pitchFamily="18" charset="0"/>
              </a:rPr>
              <a:t>Nach</a:t>
            </a:r>
            <a:r>
              <a:rPr lang="en-GB" sz="2800" dirty="0" smtClean="0">
                <a:latin typeface="Garamond" pitchFamily="18" charset="0"/>
              </a:rPr>
              <a:t> </a:t>
            </a: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Umbau</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Jahr</a:t>
            </a:r>
            <a:r>
              <a:rPr lang="en-GB" sz="2800" dirty="0" smtClean="0">
                <a:latin typeface="Garamond" pitchFamily="18" charset="0"/>
              </a:rPr>
              <a:t> 2010 </a:t>
            </a:r>
            <a:r>
              <a:rPr lang="en-GB" sz="2800" dirty="0" err="1" smtClean="0">
                <a:latin typeface="Garamond" pitchFamily="18" charset="0"/>
              </a:rPr>
              <a:t>wurde</a:t>
            </a:r>
            <a:r>
              <a:rPr lang="en-GB" sz="2800" dirty="0" smtClean="0">
                <a:latin typeface="Garamond" pitchFamily="18" charset="0"/>
              </a:rPr>
              <a:t>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bislang</a:t>
            </a:r>
            <a:r>
              <a:rPr lang="en-GB" sz="2800" dirty="0" smtClean="0">
                <a:latin typeface="Garamond" pitchFamily="18" charset="0"/>
              </a:rPr>
              <a:t> </a:t>
            </a:r>
            <a:r>
              <a:rPr lang="en-GB" sz="2800" dirty="0" err="1" smtClean="0">
                <a:latin typeface="Garamond" pitchFamily="18" charset="0"/>
              </a:rPr>
              <a:t>barrierefreie</a:t>
            </a:r>
            <a:r>
              <a:rPr lang="en-GB" sz="2800" dirty="0" smtClean="0">
                <a:latin typeface="Garamond" pitchFamily="18" charset="0"/>
              </a:rPr>
              <a:t> </a:t>
            </a:r>
            <a:r>
              <a:rPr lang="en-GB" sz="2800" dirty="0" err="1" smtClean="0">
                <a:latin typeface="Garamond" pitchFamily="18" charset="0"/>
              </a:rPr>
              <a:t>Eingang</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einer</a:t>
            </a:r>
            <a:r>
              <a:rPr lang="en-GB" sz="2800" dirty="0" smtClean="0">
                <a:latin typeface="Garamond" pitchFamily="18" charset="0"/>
              </a:rPr>
              <a:t> </a:t>
            </a:r>
            <a:r>
              <a:rPr lang="en-GB" sz="2800" dirty="0" err="1" smtClean="0">
                <a:latin typeface="Garamond" pitchFamily="18" charset="0"/>
              </a:rPr>
              <a:t>Stufe</a:t>
            </a:r>
            <a:r>
              <a:rPr lang="en-GB" sz="2800" dirty="0" smtClean="0">
                <a:latin typeface="Garamond" pitchFamily="18" charset="0"/>
              </a:rPr>
              <a:t> </a:t>
            </a:r>
            <a:r>
              <a:rPr lang="en-GB" sz="2800" dirty="0" err="1" smtClean="0">
                <a:latin typeface="Garamond" pitchFamily="18" charset="0"/>
              </a:rPr>
              <a:t>versehen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verweist</a:t>
            </a:r>
            <a:r>
              <a:rPr lang="en-GB" sz="2800" dirty="0" smtClean="0">
                <a:latin typeface="Garamond" pitchFamily="18" charset="0"/>
              </a:rPr>
              <a:t> </a:t>
            </a:r>
            <a:r>
              <a:rPr lang="en-GB" sz="2800" dirty="0" err="1" smtClean="0">
                <a:latin typeface="Garamond" pitchFamily="18" charset="0"/>
              </a:rPr>
              <a:t>Unternehmen</a:t>
            </a:r>
            <a:r>
              <a:rPr lang="en-GB" sz="2800" dirty="0" smtClean="0">
                <a:latin typeface="Garamond" pitchFamily="18" charset="0"/>
              </a:rPr>
              <a:t> auf </a:t>
            </a:r>
            <a:r>
              <a:rPr lang="en-GB" sz="2800" dirty="0" err="1" smtClean="0">
                <a:latin typeface="Garamond" pitchFamily="18" charset="0"/>
              </a:rPr>
              <a:t>behördliche</a:t>
            </a:r>
            <a:r>
              <a:rPr lang="en-GB" sz="2800" dirty="0" smtClean="0">
                <a:latin typeface="Garamond" pitchFamily="18" charset="0"/>
              </a:rPr>
              <a:t> </a:t>
            </a:r>
            <a:r>
              <a:rPr lang="en-GB" sz="2800" dirty="0" err="1" smtClean="0">
                <a:latin typeface="Garamond" pitchFamily="18" charset="0"/>
              </a:rPr>
              <a:t>Genehmigung</a:t>
            </a:r>
            <a:r>
              <a:rPr lang="en-GB" sz="2800" dirty="0" smtClean="0">
                <a:latin typeface="Garamond" pitchFamily="18" charset="0"/>
              </a:rPr>
              <a:t> des </a:t>
            </a:r>
            <a:r>
              <a:rPr lang="en-GB" sz="2800" dirty="0" err="1" smtClean="0">
                <a:latin typeface="Garamond" pitchFamily="18" charset="0"/>
              </a:rPr>
              <a:t>Umbaus</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39</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6</a:t>
            </a:r>
          </a:p>
        </p:txBody>
      </p:sp>
      <p:sp>
        <p:nvSpPr>
          <p:cNvPr id="13317" name="Rectangle 2"/>
          <p:cNvSpPr>
            <a:spLocks noGrp="1" noChangeArrowheads="1"/>
          </p:cNvSpPr>
          <p:nvPr>
            <p:ph type="body" idx="1"/>
          </p:nvPr>
        </p:nvSpPr>
        <p:spPr>
          <a:xfrm>
            <a:off x="539750" y="1214422"/>
            <a:ext cx="8032778" cy="485778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eine </a:t>
            </a:r>
            <a:r>
              <a:rPr lang="en-GB" sz="2800" dirty="0" err="1" smtClean="0">
                <a:latin typeface="Garamond" pitchFamily="18" charset="0"/>
              </a:rPr>
              <a:t>Reiseversicherung</a:t>
            </a:r>
            <a:r>
              <a:rPr lang="en-GB" sz="2800" dirty="0" smtClean="0">
                <a:latin typeface="Garamond" pitchFamily="18" charset="0"/>
              </a:rPr>
              <a:t> </a:t>
            </a:r>
            <a:r>
              <a:rPr lang="en-GB" sz="2800" dirty="0" err="1" smtClean="0">
                <a:latin typeface="Garamond" pitchFamily="18" charset="0"/>
              </a:rPr>
              <a:t>verweigert</a:t>
            </a:r>
            <a:r>
              <a:rPr lang="en-GB" sz="2800" dirty="0" smtClean="0">
                <a:latin typeface="Garamond" pitchFamily="18" charset="0"/>
              </a:rPr>
              <a:t>.</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erfolgt</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Ausschluss</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a:t>
            </a:r>
            <a:r>
              <a:rPr lang="en-GB" sz="2800" dirty="0" err="1" smtClean="0">
                <a:latin typeface="Garamond" pitchFamily="18" charset="0"/>
              </a:rPr>
              <a:t>pauschal</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höherem</a:t>
            </a:r>
            <a:r>
              <a:rPr lang="en-GB" sz="2800" dirty="0" smtClean="0">
                <a:latin typeface="Garamond" pitchFamily="18" charset="0"/>
              </a:rPr>
              <a:t> </a:t>
            </a:r>
            <a:r>
              <a:rPr lang="en-GB" sz="2800" dirty="0" err="1" smtClean="0">
                <a:latin typeface="Garamond" pitchFamily="18" charset="0"/>
              </a:rPr>
              <a:t>Risiko</a:t>
            </a:r>
            <a:r>
              <a:rPr lang="en-GB" sz="2800" dirty="0" smtClean="0">
                <a:latin typeface="Garamond" pitchFamily="18" charset="0"/>
              </a:rPr>
              <a:t> </a:t>
            </a:r>
            <a:r>
              <a:rPr lang="en-GB" sz="2800" dirty="0" err="1" smtClean="0">
                <a:latin typeface="Garamond" pitchFamily="18" charset="0"/>
              </a:rPr>
              <a:t>begründet</a:t>
            </a:r>
            <a:r>
              <a:rPr lang="en-GB" sz="2800" dirty="0" smtClean="0">
                <a:latin typeface="Garamond" pitchFamily="18" charset="0"/>
              </a:rPr>
              <a:t>.</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fld id="{0E395F21-8261-4461-92DD-61477DD8864A}" type="slidenum">
              <a:rPr lang="de-DE" smtClean="0">
                <a:latin typeface="Arial Black" pitchFamily="34" charset="0"/>
              </a:rPr>
              <a:pPr eaLnBrk="1" hangingPunct="1"/>
              <a:t>4</a:t>
            </a:fld>
            <a:endParaRPr lang="de-DE" smtClean="0">
              <a:latin typeface="Arial Black" pitchFamily="34" charset="0"/>
            </a:endParaRPr>
          </a:p>
        </p:txBody>
      </p:sp>
      <p:sp>
        <p:nvSpPr>
          <p:cNvPr id="7172" name="Rectangle 1"/>
          <p:cNvSpPr>
            <a:spLocks noGrp="1" noChangeArrowheads="1"/>
          </p:cNvSpPr>
          <p:nvPr>
            <p:ph type="title"/>
          </p:nvPr>
        </p:nvSpPr>
        <p:spPr>
          <a:xfrm>
            <a:off x="346074" y="257175"/>
            <a:ext cx="8012139"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1200" dirty="0" err="1" smtClean="0">
                <a:solidFill>
                  <a:schemeClr val="bg1"/>
                </a:solidFill>
                <a:latin typeface="Garamond" pitchFamily="18" charset="0"/>
                <a:ea typeface="+mn-ea"/>
                <a:cs typeface="+mn-cs"/>
              </a:rPr>
              <a:t>Wer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ist</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behindert</a:t>
            </a:r>
            <a:r>
              <a:rPr lang="en-GB" sz="2800" b="1" kern="1200" dirty="0" smtClean="0">
                <a:solidFill>
                  <a:schemeClr val="bg1"/>
                </a:solidFill>
                <a:latin typeface="Garamond" pitchFamily="18" charset="0"/>
                <a:ea typeface="+mn-ea"/>
                <a:cs typeface="+mn-cs"/>
              </a:rPr>
              <a:t>?</a:t>
            </a:r>
          </a:p>
        </p:txBody>
      </p:sp>
      <p:sp>
        <p:nvSpPr>
          <p:cNvPr id="8196" name="Rectangle 2"/>
          <p:cNvSpPr>
            <a:spLocks noGrp="1" noChangeArrowheads="1"/>
          </p:cNvSpPr>
          <p:nvPr>
            <p:ph type="body" idx="1"/>
          </p:nvPr>
        </p:nvSpPr>
        <p:spPr>
          <a:xfrm>
            <a:off x="357158" y="3429000"/>
            <a:ext cx="8340755" cy="2833688"/>
          </a:xfrm>
        </p:spPr>
        <p:txBody>
          <a:bodyPr lIns="0" tIns="0" rIns="0" bIns="0"/>
          <a:lstStyle/>
          <a:p>
            <a:pPr eaLnBrk="1" hangingPunct="1">
              <a:lnSpc>
                <a:spcPct val="90000"/>
              </a:lnSpc>
              <a:buClr>
                <a:schemeClr val="accent6">
                  <a:lumMod val="60000"/>
                  <a:lumOff val="40000"/>
                </a:schemeClr>
              </a:buClr>
              <a:buNone/>
              <a:defRPr/>
            </a:pPr>
            <a:r>
              <a:rPr lang="de-AT" sz="2400" kern="1200" dirty="0" smtClean="0">
                <a:latin typeface="Garamond" pitchFamily="18" charset="0"/>
              </a:rPr>
              <a:t>	Das österreichische Recht kennt keinen einheitlichen Behindertenbegriff. Für Gleichstellungsfragen gilt die Definition des § 3 Bundes-Behindertengleichstellungsgesetzes (</a:t>
            </a:r>
            <a:r>
              <a:rPr lang="de-AT" sz="2400" kern="1200" dirty="0" err="1" smtClean="0">
                <a:latin typeface="Garamond" pitchFamily="18" charset="0"/>
              </a:rPr>
              <a:t>BGStG</a:t>
            </a:r>
            <a:r>
              <a:rPr lang="de-AT" sz="2400" kern="1200" dirty="0" smtClean="0">
                <a:latin typeface="Garamond" pitchFamily="18" charset="0"/>
              </a:rPr>
              <a:t>): </a:t>
            </a:r>
            <a:br>
              <a:rPr lang="de-AT" sz="2400" kern="1200" dirty="0" smtClean="0">
                <a:latin typeface="Garamond" pitchFamily="18" charset="0"/>
              </a:rPr>
            </a:br>
            <a:r>
              <a:rPr lang="de-AT" sz="2400" kern="1200" dirty="0" smtClean="0">
                <a:latin typeface="Garamond" pitchFamily="18" charset="0"/>
              </a:rPr>
              <a:t/>
            </a:r>
            <a:br>
              <a:rPr lang="de-AT" sz="2400" kern="1200" dirty="0" smtClean="0">
                <a:latin typeface="Garamond" pitchFamily="18" charset="0"/>
              </a:rPr>
            </a:br>
            <a:r>
              <a:rPr lang="de-AT" sz="2400" kern="1200" dirty="0" smtClean="0">
                <a:latin typeface="Garamond" pitchFamily="18" charset="0"/>
              </a:rPr>
              <a:t>„</a:t>
            </a:r>
            <a:r>
              <a:rPr lang="de-AT" sz="2400" i="1" kern="1200" dirty="0" smtClean="0">
                <a:latin typeface="Garamond" pitchFamily="18" charset="0"/>
              </a:rPr>
              <a:t>Behinderung (…) ist die Auswirkung einer nicht nur vorübergehenden körperlichen, geistigen oder psychischen Funktionsbeeinträchtigung oder Beeinträchtigung der Sinnesfunktionen, die geeignet ist, die Teilhabe am Leben in der Gesellschaft zu erschweren.“</a:t>
            </a:r>
            <a:r>
              <a:rPr lang="de-AT" sz="2400" kern="1200" dirty="0" smtClean="0">
                <a:latin typeface="Garamond" pitchFamily="18" charset="0"/>
              </a:rPr>
              <a:t/>
            </a:r>
            <a:br>
              <a:rPr lang="de-AT" sz="2400" kern="1200" dirty="0" smtClean="0">
                <a:latin typeface="Garamond" pitchFamily="18" charset="0"/>
              </a:rPr>
            </a:br>
            <a:endParaRPr lang="de-AT" sz="2400" kern="1200" dirty="0">
              <a:latin typeface="Garamond" pitchFamily="18" charset="0"/>
            </a:endParaRPr>
          </a:p>
        </p:txBody>
      </p:sp>
      <p:pic>
        <p:nvPicPr>
          <p:cNvPr id="1229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350" y="1196975"/>
            <a:ext cx="5635625"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40</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1 -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4929222"/>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a:t>
            </a:r>
            <a:r>
              <a:rPr lang="en-GB" sz="2800" dirty="0" smtClean="0">
                <a:latin typeface="Garamond" pitchFamily="18" charset="0"/>
              </a:rPr>
              <a:t> </a:t>
            </a:r>
            <a:r>
              <a:rPr lang="en-GB" sz="2800" dirty="0" err="1" smtClean="0">
                <a:latin typeface="Garamond" pitchFamily="18" charset="0"/>
              </a:rPr>
              <a:t>städtischer</a:t>
            </a:r>
            <a:r>
              <a:rPr lang="en-GB" sz="2800" dirty="0" smtClean="0">
                <a:latin typeface="Garamond" pitchFamily="18" charset="0"/>
              </a:rPr>
              <a:t> </a:t>
            </a:r>
            <a:r>
              <a:rPr lang="en-GB" sz="2800" dirty="0" err="1" smtClean="0">
                <a:latin typeface="Garamond" pitchFamily="18" charset="0"/>
              </a:rPr>
              <a:t>Autobus</a:t>
            </a:r>
            <a:r>
              <a:rPr lang="en-GB" sz="2800" dirty="0" smtClean="0">
                <a:latin typeface="Garamond" pitchFamily="18" charset="0"/>
              </a:rPr>
              <a:t> </a:t>
            </a:r>
            <a:r>
              <a:rPr lang="en-GB" sz="2800" dirty="0" err="1" smtClean="0">
                <a:latin typeface="Garamond" pitchFamily="18" charset="0"/>
              </a:rPr>
              <a:t>lässt</a:t>
            </a:r>
            <a:r>
              <a:rPr lang="en-GB" sz="2800" dirty="0" smtClean="0">
                <a:latin typeface="Garamond" pitchFamily="18" charset="0"/>
              </a:rPr>
              <a:t> </a:t>
            </a:r>
            <a:r>
              <a:rPr lang="en-GB" sz="2800" dirty="0" err="1" smtClean="0">
                <a:latin typeface="Garamond" pitchFamily="18" charset="0"/>
              </a:rPr>
              <a:t>einen</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an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Haltestelle</a:t>
            </a:r>
            <a:r>
              <a:rPr lang="en-GB" sz="2800" dirty="0" smtClean="0">
                <a:latin typeface="Garamond" pitchFamily="18" charset="0"/>
              </a:rPr>
              <a:t> </a:t>
            </a:r>
            <a:r>
              <a:rPr lang="en-GB" sz="2800" dirty="0" err="1" smtClean="0">
                <a:latin typeface="Garamond" pitchFamily="18" charset="0"/>
              </a:rPr>
              <a:t>zurück</a:t>
            </a:r>
            <a:r>
              <a:rPr lang="en-GB" sz="2800" dirty="0" smtClean="0">
                <a:latin typeface="Garamond" pitchFamily="18" charset="0"/>
              </a:rPr>
              <a:t>, </a:t>
            </a:r>
            <a:r>
              <a:rPr lang="en-GB" sz="2800" dirty="0" err="1" smtClean="0">
                <a:latin typeface="Garamond" pitchFamily="18" charset="0"/>
              </a:rPr>
              <a:t>obwohl</a:t>
            </a:r>
            <a:r>
              <a:rPr lang="en-GB" sz="2800" dirty="0" smtClean="0">
                <a:latin typeface="Garamond" pitchFamily="18" charset="0"/>
              </a:rPr>
              <a:t> </a:t>
            </a:r>
            <a:r>
              <a:rPr lang="en-GB" sz="2800" dirty="0" err="1" smtClean="0">
                <a:latin typeface="Garamond" pitchFamily="18" charset="0"/>
              </a:rPr>
              <a:t>Beförderung</a:t>
            </a:r>
            <a:r>
              <a:rPr lang="en-GB" sz="2800" dirty="0" smtClean="0">
                <a:latin typeface="Garamond" pitchFamily="18" charset="0"/>
              </a:rPr>
              <a:t> </a:t>
            </a:r>
            <a:r>
              <a:rPr lang="en-GB" sz="2800" dirty="0" err="1" smtClean="0">
                <a:latin typeface="Garamond" pitchFamily="18" charset="0"/>
              </a:rPr>
              <a:t>möglich</a:t>
            </a:r>
            <a:r>
              <a:rPr lang="en-GB" sz="2800" dirty="0" smtClean="0">
                <a:latin typeface="Garamond" pitchFamily="18" charset="0"/>
              </a:rPr>
              <a:t> </a:t>
            </a:r>
            <a:r>
              <a:rPr lang="en-GB" sz="2800" dirty="0" err="1" smtClean="0">
                <a:latin typeface="Garamond" pitchFamily="18" charset="0"/>
              </a:rPr>
              <a:t>gewesen</a:t>
            </a:r>
            <a:r>
              <a:rPr lang="en-GB" sz="2800" dirty="0" smtClean="0">
                <a:latin typeface="Garamond" pitchFamily="18" charset="0"/>
              </a:rPr>
              <a:t> </a:t>
            </a:r>
            <a:r>
              <a:rPr lang="en-GB" sz="2800" dirty="0" err="1" smtClean="0">
                <a:latin typeface="Garamond" pitchFamily="18" charset="0"/>
              </a:rPr>
              <a:t>wäre</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erzielt</a:t>
            </a:r>
            <a:r>
              <a:rPr lang="en-GB" sz="2800" dirty="0" smtClean="0">
                <a:latin typeface="Garamond" pitchFamily="18" charset="0"/>
              </a:rPr>
              <a:t> </a:t>
            </a:r>
            <a:r>
              <a:rPr lang="en-GB" sz="2800" dirty="0" err="1" smtClean="0">
                <a:latin typeface="Garamond" pitchFamily="18" charset="0"/>
              </a:rPr>
              <a:t>werden</a:t>
            </a:r>
            <a:r>
              <a:rPr lang="en-GB" sz="2800" dirty="0" smtClean="0">
                <a:latin typeface="Garamond" pitchFamily="18" charset="0"/>
              </a:rPr>
              <a:t>, </a:t>
            </a:r>
            <a:r>
              <a:rPr lang="en-GB" sz="2800" dirty="0" err="1" smtClean="0">
                <a:latin typeface="Garamond" pitchFamily="18" charset="0"/>
              </a:rPr>
              <a:t>Unterrnehmen</a:t>
            </a:r>
            <a:r>
              <a:rPr lang="en-GB" sz="2800" dirty="0" smtClean="0">
                <a:latin typeface="Garamond" pitchFamily="18" charset="0"/>
              </a:rPr>
              <a:t> </a:t>
            </a:r>
            <a:r>
              <a:rPr lang="en-GB" sz="2800" dirty="0" err="1" smtClean="0">
                <a:latin typeface="Garamond" pitchFamily="18" charset="0"/>
              </a:rPr>
              <a:t>argumentiert</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Fahrplan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Klage</a:t>
            </a:r>
            <a:r>
              <a:rPr lang="en-GB" sz="2800" dirty="0" smtClean="0">
                <a:latin typeface="Garamond" pitchFamily="18" charset="0"/>
              </a:rPr>
              <a:t> </a:t>
            </a:r>
            <a:r>
              <a:rPr lang="en-GB" sz="2800" dirty="0" err="1" smtClean="0">
                <a:latin typeface="Garamond" pitchFamily="18" charset="0"/>
              </a:rPr>
              <a:t>beim</a:t>
            </a:r>
            <a:r>
              <a:rPr lang="en-GB" sz="2800" dirty="0" smtClean="0">
                <a:latin typeface="Garamond" pitchFamily="18" charset="0"/>
              </a:rPr>
              <a:t> </a:t>
            </a:r>
            <a:r>
              <a:rPr lang="en-GB" sz="2800" dirty="0" err="1" smtClean="0">
                <a:latin typeface="Garamond" pitchFamily="18" charset="0"/>
              </a:rPr>
              <a:t>Bezirksgericht</a:t>
            </a:r>
            <a:r>
              <a:rPr lang="en-GB" sz="2800" dirty="0" smtClean="0">
                <a:latin typeface="Garamond" pitchFamily="18" charset="0"/>
              </a:rPr>
              <a:t> </a:t>
            </a:r>
            <a:r>
              <a:rPr lang="en-GB" sz="2800" dirty="0" err="1" smtClean="0">
                <a:latin typeface="Garamond" pitchFamily="18" charset="0"/>
              </a:rPr>
              <a:t>endet</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Urteil</a:t>
            </a:r>
            <a:r>
              <a:rPr lang="en-GB" sz="2800" dirty="0" smtClean="0">
                <a:latin typeface="Garamond" pitchFamily="18" charset="0"/>
              </a:rPr>
              <a:t>: </a:t>
            </a:r>
            <a:r>
              <a:rPr lang="en-GB" sz="2800" b="1" dirty="0" err="1" smtClean="0">
                <a:latin typeface="Garamond" pitchFamily="18" charset="0"/>
              </a:rPr>
              <a:t>unmittelbare</a:t>
            </a:r>
            <a:r>
              <a:rPr lang="en-GB" sz="2800" b="1" dirty="0" smtClean="0">
                <a:latin typeface="Garamond" pitchFamily="18" charset="0"/>
              </a:rPr>
              <a:t> </a:t>
            </a:r>
            <a:r>
              <a:rPr lang="en-GB" sz="2800" b="1" dirty="0" err="1" smtClean="0">
                <a:latin typeface="Garamond" pitchFamily="18" charset="0"/>
              </a:rPr>
              <a:t>Diskriminierung</a:t>
            </a:r>
            <a:r>
              <a:rPr lang="en-GB" sz="2800" b="1" dirty="0" smtClean="0">
                <a:latin typeface="Garamond" pitchFamily="18" charset="0"/>
              </a:rPr>
              <a:t>- </a:t>
            </a:r>
            <a:r>
              <a:rPr lang="en-GB" sz="2800" b="1" dirty="0" err="1" smtClean="0">
                <a:latin typeface="Garamond" pitchFamily="18" charset="0"/>
              </a:rPr>
              <a:t>keine</a:t>
            </a:r>
            <a:r>
              <a:rPr lang="en-GB" sz="2800" b="1" dirty="0" smtClean="0">
                <a:latin typeface="Garamond" pitchFamily="18" charset="0"/>
              </a:rPr>
              <a:t> </a:t>
            </a:r>
            <a:r>
              <a:rPr lang="en-GB" sz="2800" b="1" dirty="0" err="1" smtClean="0">
                <a:latin typeface="Garamond" pitchFamily="18" charset="0"/>
              </a:rPr>
              <a:t>Rechtfertigungsmöglichkeit</a:t>
            </a:r>
            <a:endParaRPr lang="en-GB" sz="2800" b="1"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Zuspruch</a:t>
            </a:r>
            <a:r>
              <a:rPr lang="en-GB" sz="2800" dirty="0" smtClean="0">
                <a:latin typeface="Garamond" pitchFamily="18" charset="0"/>
              </a:rPr>
              <a:t> von </a:t>
            </a:r>
            <a:r>
              <a:rPr lang="en-GB" sz="2800" dirty="0" err="1" smtClean="0">
                <a:latin typeface="Garamond" pitchFamily="18" charset="0"/>
              </a:rPr>
              <a:t>Schadenersatz</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die </a:t>
            </a:r>
            <a:r>
              <a:rPr lang="en-GB" sz="2800" dirty="0" err="1" smtClean="0">
                <a:latin typeface="Garamond" pitchFamily="18" charset="0"/>
              </a:rPr>
              <a:t>persönliche</a:t>
            </a:r>
            <a:r>
              <a:rPr lang="en-GB" sz="2800" dirty="0" smtClean="0">
                <a:latin typeface="Garamond" pitchFamily="18" charset="0"/>
              </a:rPr>
              <a:t> </a:t>
            </a:r>
            <a:r>
              <a:rPr lang="en-GB" sz="2800" dirty="0" err="1" smtClean="0">
                <a:latin typeface="Garamond" pitchFamily="18" charset="0"/>
              </a:rPr>
              <a:t>Beeinträchtigung</a:t>
            </a:r>
            <a:r>
              <a:rPr lang="en-GB" sz="2800" dirty="0" smtClean="0">
                <a:latin typeface="Garamond" pitchFamily="18" charset="0"/>
              </a:rPr>
              <a:t> in </a:t>
            </a:r>
            <a:r>
              <a:rPr lang="en-GB" sz="2800" dirty="0" err="1" smtClean="0">
                <a:latin typeface="Garamond" pitchFamily="18" charset="0"/>
              </a:rPr>
              <a:t>Höhe</a:t>
            </a:r>
            <a:r>
              <a:rPr lang="en-GB" sz="2800" dirty="0" smtClean="0">
                <a:latin typeface="Garamond" pitchFamily="18" charset="0"/>
              </a:rPr>
              <a:t> von € 400.- </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41</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2 -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5000660"/>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Gehörlose</a:t>
            </a:r>
            <a:r>
              <a:rPr lang="en-GB" sz="2800" dirty="0" smtClean="0">
                <a:latin typeface="Garamond" pitchFamily="18" charset="0"/>
              </a:rPr>
              <a:t> Person </a:t>
            </a:r>
            <a:r>
              <a:rPr lang="en-GB" sz="2800" dirty="0" err="1" smtClean="0">
                <a:latin typeface="Garamond" pitchFamily="18" charset="0"/>
              </a:rPr>
              <a:t>bestellt</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Online-Shop des ORF eine DVD, die </a:t>
            </a:r>
            <a:r>
              <a:rPr lang="en-GB" sz="2800" dirty="0" err="1" smtClean="0">
                <a:latin typeface="Garamond" pitchFamily="18" charset="0"/>
              </a:rPr>
              <a:t>mangels</a:t>
            </a:r>
            <a:r>
              <a:rPr lang="en-GB" sz="2800" dirty="0" smtClean="0">
                <a:latin typeface="Garamond" pitchFamily="18" charset="0"/>
              </a:rPr>
              <a:t> </a:t>
            </a:r>
            <a:r>
              <a:rPr lang="en-GB" sz="2800" dirty="0" err="1" smtClean="0">
                <a:latin typeface="Garamond" pitchFamily="18" charset="0"/>
              </a:rPr>
              <a:t>Untertitelung</a:t>
            </a:r>
            <a:r>
              <a:rPr lang="en-GB" sz="2800" dirty="0" smtClean="0">
                <a:latin typeface="Garamond" pitchFamily="18" charset="0"/>
              </a:rPr>
              <a:t> von </a:t>
            </a:r>
            <a:r>
              <a:rPr lang="en-GB" sz="2800" dirty="0" err="1" smtClean="0">
                <a:latin typeface="Garamond" pitchFamily="18" charset="0"/>
              </a:rPr>
              <a:t>dieser</a:t>
            </a:r>
            <a:r>
              <a:rPr lang="en-GB" sz="2800" dirty="0" smtClean="0">
                <a:latin typeface="Garamond" pitchFamily="18" charset="0"/>
              </a:rPr>
              <a:t> Person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benützt</a:t>
            </a:r>
            <a:r>
              <a:rPr lang="en-GB" sz="2800" dirty="0" smtClean="0">
                <a:latin typeface="Garamond" pitchFamily="18" charset="0"/>
              </a:rPr>
              <a:t> </a:t>
            </a:r>
            <a:r>
              <a:rPr lang="en-GB" sz="2800" dirty="0" err="1" smtClean="0">
                <a:latin typeface="Garamond" pitchFamily="18" charset="0"/>
              </a:rPr>
              <a:t>werden</a:t>
            </a:r>
            <a:r>
              <a:rPr lang="en-GB" sz="2800" dirty="0" smtClean="0">
                <a:latin typeface="Garamond" pitchFamily="18" charset="0"/>
              </a:rPr>
              <a:t> </a:t>
            </a:r>
            <a:r>
              <a:rPr lang="en-GB" sz="2800" dirty="0" err="1" smtClean="0">
                <a:latin typeface="Garamond" pitchFamily="18" charset="0"/>
              </a:rPr>
              <a:t>kann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erzielt</a:t>
            </a:r>
            <a:r>
              <a:rPr lang="en-GB" sz="2800" dirty="0" smtClean="0">
                <a:latin typeface="Garamond" pitchFamily="18" charset="0"/>
              </a:rPr>
              <a:t> </a:t>
            </a:r>
            <a:r>
              <a:rPr lang="en-GB" sz="2800" dirty="0" err="1" smtClean="0">
                <a:latin typeface="Garamond" pitchFamily="18" charset="0"/>
              </a:rPr>
              <a:t>werden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Klage</a:t>
            </a:r>
            <a:r>
              <a:rPr lang="en-GB" sz="2800" dirty="0" smtClean="0">
                <a:latin typeface="Garamond" pitchFamily="18" charset="0"/>
              </a:rPr>
              <a:t> </a:t>
            </a:r>
            <a:r>
              <a:rPr lang="en-GB" sz="2800" dirty="0" err="1" smtClean="0">
                <a:latin typeface="Garamond" pitchFamily="18" charset="0"/>
              </a:rPr>
              <a:t>beim</a:t>
            </a:r>
            <a:r>
              <a:rPr lang="en-GB" sz="2800" dirty="0" smtClean="0">
                <a:latin typeface="Garamond" pitchFamily="18" charset="0"/>
              </a:rPr>
              <a:t> </a:t>
            </a:r>
            <a:r>
              <a:rPr lang="en-GB" sz="2800" dirty="0" err="1" smtClean="0">
                <a:latin typeface="Garamond" pitchFamily="18" charset="0"/>
              </a:rPr>
              <a:t>Handelsgericht</a:t>
            </a:r>
            <a:r>
              <a:rPr lang="en-GB" sz="2800" dirty="0" smtClean="0">
                <a:latin typeface="Garamond" pitchFamily="18" charset="0"/>
              </a:rPr>
              <a:t> </a:t>
            </a:r>
            <a:r>
              <a:rPr lang="en-GB" sz="2800" dirty="0" err="1" smtClean="0">
                <a:latin typeface="Garamond" pitchFamily="18" charset="0"/>
              </a:rPr>
              <a:t>endet</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Urteil</a:t>
            </a:r>
            <a:r>
              <a:rPr lang="en-GB" sz="2800" dirty="0" smtClean="0">
                <a:latin typeface="Garamond" pitchFamily="18" charset="0"/>
              </a:rPr>
              <a:t>: </a:t>
            </a:r>
            <a:r>
              <a:rPr lang="en-GB" sz="2800" b="1" dirty="0" err="1" smtClean="0">
                <a:latin typeface="Garamond" pitchFamily="18" charset="0"/>
              </a:rPr>
              <a:t>mittelbare</a:t>
            </a:r>
            <a:r>
              <a:rPr lang="en-GB" sz="2800" b="1" dirty="0" smtClean="0">
                <a:latin typeface="Garamond" pitchFamily="18" charset="0"/>
              </a:rPr>
              <a:t> </a:t>
            </a:r>
            <a:r>
              <a:rPr lang="en-GB" sz="2800" b="1" dirty="0" err="1" smtClean="0">
                <a:latin typeface="Garamond" pitchFamily="18" charset="0"/>
              </a:rPr>
              <a:t>Diskriminierung</a:t>
            </a:r>
            <a:r>
              <a:rPr lang="en-GB" sz="2800" dirty="0" smtClean="0">
                <a:latin typeface="Garamond" pitchFamily="18" charset="0"/>
              </a:rPr>
              <a:t> </a:t>
            </a:r>
            <a:r>
              <a:rPr lang="en-GB" sz="2800" dirty="0" err="1" smtClean="0">
                <a:latin typeface="Garamond" pitchFamily="18" charset="0"/>
              </a:rPr>
              <a:t>durch</a:t>
            </a:r>
            <a:r>
              <a:rPr lang="en-GB" sz="2800" dirty="0" smtClean="0">
                <a:latin typeface="Garamond" pitchFamily="18" charset="0"/>
              </a:rPr>
              <a:t> </a:t>
            </a:r>
            <a:r>
              <a:rPr lang="en-GB" sz="2800" dirty="0" err="1" smtClean="0">
                <a:latin typeface="Garamond" pitchFamily="18" charset="0"/>
              </a:rPr>
              <a:t>kommunikations-technische</a:t>
            </a:r>
            <a:r>
              <a:rPr lang="en-GB" sz="2800" dirty="0" smtClean="0">
                <a:latin typeface="Garamond" pitchFamily="18" charset="0"/>
              </a:rPr>
              <a:t> </a:t>
            </a:r>
            <a:r>
              <a:rPr lang="en-GB" sz="2800" dirty="0" err="1" smtClean="0">
                <a:latin typeface="Garamond" pitchFamily="18" charset="0"/>
              </a:rPr>
              <a:t>Barriere</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Unzumutbarkeit</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Zuspruch</a:t>
            </a:r>
            <a:r>
              <a:rPr lang="en-GB" sz="2800" dirty="0" smtClean="0">
                <a:latin typeface="Garamond" pitchFamily="18" charset="0"/>
              </a:rPr>
              <a:t> von </a:t>
            </a:r>
            <a:r>
              <a:rPr lang="en-GB" sz="2800" dirty="0" err="1" smtClean="0">
                <a:latin typeface="Garamond" pitchFamily="18" charset="0"/>
              </a:rPr>
              <a:t>Schadenersatz</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die </a:t>
            </a:r>
            <a:r>
              <a:rPr lang="en-GB" sz="2800" dirty="0" err="1" smtClean="0">
                <a:latin typeface="Garamond" pitchFamily="18" charset="0"/>
              </a:rPr>
              <a:t>persönliche</a:t>
            </a:r>
            <a:r>
              <a:rPr lang="en-GB" sz="2800" dirty="0" smtClean="0">
                <a:latin typeface="Garamond" pitchFamily="18" charset="0"/>
              </a:rPr>
              <a:t> </a:t>
            </a:r>
            <a:r>
              <a:rPr lang="en-GB" sz="2800" dirty="0" err="1" smtClean="0">
                <a:latin typeface="Garamond" pitchFamily="18" charset="0"/>
              </a:rPr>
              <a:t>Beeinträchtigung</a:t>
            </a:r>
            <a:r>
              <a:rPr lang="en-GB" sz="2800" dirty="0" smtClean="0">
                <a:latin typeface="Garamond" pitchFamily="18" charset="0"/>
              </a:rPr>
              <a:t> in </a:t>
            </a:r>
            <a:r>
              <a:rPr lang="en-GB" sz="2800" dirty="0" err="1" smtClean="0">
                <a:latin typeface="Garamond" pitchFamily="18" charset="0"/>
              </a:rPr>
              <a:t>Höhe</a:t>
            </a:r>
            <a:r>
              <a:rPr lang="en-GB" sz="2800" dirty="0" smtClean="0">
                <a:latin typeface="Garamond" pitchFamily="18" charset="0"/>
              </a:rPr>
              <a:t> von € 700.- </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42</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3 -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blinden</a:t>
            </a:r>
            <a:r>
              <a:rPr lang="en-GB" sz="2800" dirty="0" smtClean="0">
                <a:latin typeface="Garamond" pitchFamily="18" charset="0"/>
              </a:rPr>
              <a:t> </a:t>
            </a:r>
            <a:r>
              <a:rPr lang="en-GB" sz="2800" dirty="0" err="1" smtClean="0">
                <a:latin typeface="Garamond" pitchFamily="18" charset="0"/>
              </a:rPr>
              <a:t>Paar</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eine Adoption von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Behörde</a:t>
            </a:r>
            <a:r>
              <a:rPr lang="en-GB" sz="2800" dirty="0" smtClean="0">
                <a:latin typeface="Garamond" pitchFamily="18" charset="0"/>
              </a:rPr>
              <a:t> (BH Linz-Land) </a:t>
            </a:r>
            <a:r>
              <a:rPr lang="en-GB" sz="2800" dirty="0" err="1" smtClean="0">
                <a:latin typeface="Garamond" pitchFamily="18" charset="0"/>
              </a:rPr>
              <a:t>wegen</a:t>
            </a:r>
            <a:r>
              <a:rPr lang="en-GB" sz="2800" dirty="0" smtClean="0">
                <a:latin typeface="Garamond" pitchFamily="18" charset="0"/>
              </a:rPr>
              <a:t> </a:t>
            </a:r>
            <a:r>
              <a:rPr lang="en-GB" sz="2800" dirty="0" err="1" smtClean="0">
                <a:latin typeface="Garamond" pitchFamily="18" charset="0"/>
              </a:rPr>
              <a:t>Gefährdung</a:t>
            </a:r>
            <a:r>
              <a:rPr lang="en-GB" sz="2800" dirty="0" smtClean="0">
                <a:latin typeface="Garamond" pitchFamily="18" charset="0"/>
              </a:rPr>
              <a:t> des </a:t>
            </a:r>
            <a:r>
              <a:rPr lang="en-GB" sz="2800" dirty="0" err="1" smtClean="0">
                <a:latin typeface="Garamond" pitchFamily="18" charset="0"/>
              </a:rPr>
              <a:t>Kindeswohls</a:t>
            </a:r>
            <a:r>
              <a:rPr lang="en-GB" sz="2800" dirty="0" smtClean="0">
                <a:latin typeface="Garamond" pitchFamily="18" charset="0"/>
              </a:rPr>
              <a:t> </a:t>
            </a:r>
            <a:r>
              <a:rPr lang="en-GB" sz="2800" dirty="0" err="1" smtClean="0">
                <a:latin typeface="Garamond" pitchFamily="18" charset="0"/>
              </a:rPr>
              <a:t>verweigert</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Behörde</a:t>
            </a:r>
            <a:r>
              <a:rPr lang="en-GB" sz="2800" dirty="0" smtClean="0">
                <a:latin typeface="Garamond" pitchFamily="18" charset="0"/>
              </a:rPr>
              <a:t> </a:t>
            </a:r>
            <a:r>
              <a:rPr lang="en-GB" sz="2800" dirty="0" err="1" smtClean="0">
                <a:latin typeface="Garamond" pitchFamily="18" charset="0"/>
              </a:rPr>
              <a:t>nimmt</a:t>
            </a:r>
            <a:r>
              <a:rPr lang="en-GB" sz="2800" dirty="0" smtClean="0">
                <a:latin typeface="Garamond" pitchFamily="18" charset="0"/>
              </a:rPr>
              <a:t> am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teil</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Klage</a:t>
            </a:r>
            <a:r>
              <a:rPr lang="en-GB" sz="2800" dirty="0" smtClean="0">
                <a:latin typeface="Garamond" pitchFamily="18" charset="0"/>
              </a:rPr>
              <a:t> </a:t>
            </a:r>
            <a:r>
              <a:rPr lang="en-GB" sz="2800" dirty="0" err="1" smtClean="0">
                <a:latin typeface="Garamond" pitchFamily="18" charset="0"/>
              </a:rPr>
              <a:t>beim</a:t>
            </a:r>
            <a:r>
              <a:rPr lang="en-GB" sz="2800" dirty="0" smtClean="0">
                <a:latin typeface="Garamond" pitchFamily="18" charset="0"/>
              </a:rPr>
              <a:t> </a:t>
            </a:r>
            <a:r>
              <a:rPr lang="en-GB" sz="2800" dirty="0" err="1" smtClean="0">
                <a:latin typeface="Garamond" pitchFamily="18" charset="0"/>
              </a:rPr>
              <a:t>Bezirksgericht</a:t>
            </a:r>
            <a:r>
              <a:rPr lang="en-GB" sz="2800" dirty="0" smtClean="0">
                <a:latin typeface="Garamond" pitchFamily="18" charset="0"/>
              </a:rPr>
              <a:t> </a:t>
            </a:r>
            <a:r>
              <a:rPr lang="en-GB" sz="2800" dirty="0" err="1" smtClean="0">
                <a:latin typeface="Garamond" pitchFamily="18" charset="0"/>
              </a:rPr>
              <a:t>anhängig</a:t>
            </a:r>
            <a:r>
              <a:rPr lang="en-GB" sz="2800" dirty="0" smtClean="0">
                <a:latin typeface="Garamond" pitchFamily="18" charset="0"/>
              </a:rPr>
              <a:t>: SV-</a:t>
            </a:r>
            <a:r>
              <a:rPr lang="en-GB" sz="2800" dirty="0" err="1" smtClean="0">
                <a:latin typeface="Garamond" pitchFamily="18" charset="0"/>
              </a:rPr>
              <a:t>Gutachten</a:t>
            </a:r>
            <a:r>
              <a:rPr lang="en-GB" sz="2800" dirty="0" smtClean="0">
                <a:latin typeface="Garamond" pitchFamily="18" charset="0"/>
              </a:rPr>
              <a:t> </a:t>
            </a:r>
            <a:r>
              <a:rPr lang="en-GB" sz="2800" dirty="0" err="1" smtClean="0">
                <a:latin typeface="Garamond" pitchFamily="18" charset="0"/>
              </a:rPr>
              <a:t>befindet</a:t>
            </a:r>
            <a:r>
              <a:rPr lang="en-GB" sz="2800" dirty="0" smtClean="0">
                <a:latin typeface="Garamond" pitchFamily="18" charset="0"/>
              </a:rPr>
              <a:t> </a:t>
            </a:r>
            <a:r>
              <a:rPr lang="en-GB" sz="2800" dirty="0" err="1" smtClean="0">
                <a:latin typeface="Garamond" pitchFamily="18" charset="0"/>
              </a:rPr>
              <a:t>Eignung</a:t>
            </a:r>
            <a:r>
              <a:rPr lang="en-GB" sz="2800" dirty="0" smtClean="0">
                <a:latin typeface="Garamond" pitchFamily="18" charset="0"/>
              </a:rPr>
              <a:t> des </a:t>
            </a:r>
            <a:r>
              <a:rPr lang="en-GB" sz="2800" dirty="0" err="1" smtClean="0">
                <a:latin typeface="Garamond" pitchFamily="18" charset="0"/>
              </a:rPr>
              <a:t>Paares</a:t>
            </a:r>
            <a:r>
              <a:rPr lang="en-GB" sz="2800" dirty="0" smtClean="0">
                <a:latin typeface="Garamond" pitchFamily="18" charset="0"/>
              </a:rPr>
              <a:t> </a:t>
            </a:r>
            <a:r>
              <a:rPr lang="en-GB" sz="2800" dirty="0" err="1" smtClean="0">
                <a:latin typeface="Garamond" pitchFamily="18" charset="0"/>
              </a:rPr>
              <a:t>trotz</a:t>
            </a:r>
            <a:r>
              <a:rPr lang="en-GB" sz="2800" dirty="0" smtClean="0">
                <a:latin typeface="Garamond" pitchFamily="18" charset="0"/>
              </a:rPr>
              <a:t> </a:t>
            </a:r>
            <a:r>
              <a:rPr lang="en-GB" sz="2800" dirty="0" err="1" smtClean="0">
                <a:latin typeface="Garamond" pitchFamily="18" charset="0"/>
              </a:rPr>
              <a:t>gegebener</a:t>
            </a:r>
            <a:r>
              <a:rPr lang="en-GB" sz="2800" dirty="0" smtClean="0">
                <a:latin typeface="Garamond" pitchFamily="18" charset="0"/>
              </a:rPr>
              <a:t> </a:t>
            </a:r>
            <a:r>
              <a:rPr lang="en-GB" sz="2800" dirty="0" err="1" smtClean="0">
                <a:latin typeface="Garamond" pitchFamily="18" charset="0"/>
              </a:rPr>
              <a:t>Beeinträchtigung</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positivem</a:t>
            </a:r>
            <a:r>
              <a:rPr lang="en-GB" sz="2800" dirty="0" smtClean="0">
                <a:latin typeface="Garamond" pitchFamily="18" charset="0"/>
              </a:rPr>
              <a:t> </a:t>
            </a:r>
            <a:r>
              <a:rPr lang="en-GB" sz="2800" dirty="0" err="1" smtClean="0">
                <a:latin typeface="Garamond" pitchFamily="18" charset="0"/>
              </a:rPr>
              <a:t>Ausgang</a:t>
            </a:r>
            <a:r>
              <a:rPr lang="en-GB" sz="2800" dirty="0" smtClean="0">
                <a:latin typeface="Garamond" pitchFamily="18" charset="0"/>
              </a:rPr>
              <a:t> </a:t>
            </a:r>
            <a:r>
              <a:rPr lang="en-GB" sz="2800" dirty="0" err="1" smtClean="0">
                <a:latin typeface="Garamond" pitchFamily="18" charset="0"/>
              </a:rPr>
              <a:t>wegen</a:t>
            </a:r>
            <a:r>
              <a:rPr lang="en-GB" sz="2800" dirty="0" smtClean="0">
                <a:latin typeface="Garamond" pitchFamily="18" charset="0"/>
              </a:rPr>
              <a:t> </a:t>
            </a:r>
            <a:r>
              <a:rPr lang="en-GB" sz="2800" b="1" dirty="0" err="1" smtClean="0">
                <a:latin typeface="Garamond" pitchFamily="18" charset="0"/>
              </a:rPr>
              <a:t>unmittelbarer</a:t>
            </a:r>
            <a:r>
              <a:rPr lang="en-GB" sz="2800" b="1" dirty="0" smtClean="0">
                <a:latin typeface="Garamond" pitchFamily="18" charset="0"/>
              </a:rPr>
              <a:t> </a:t>
            </a:r>
            <a:r>
              <a:rPr lang="en-GB" sz="2800" b="1" dirty="0" err="1" smtClean="0">
                <a:latin typeface="Garamond" pitchFamily="18" charset="0"/>
              </a:rPr>
              <a:t>Diskriminierung</a:t>
            </a:r>
            <a:r>
              <a:rPr lang="en-GB" sz="2800" dirty="0" smtClean="0">
                <a:latin typeface="Garamond" pitchFamily="18" charset="0"/>
              </a:rPr>
              <a:t> (</a:t>
            </a:r>
            <a:r>
              <a:rPr lang="en-GB" sz="2800" dirty="0" err="1" smtClean="0">
                <a:latin typeface="Garamond" pitchFamily="18" charset="0"/>
              </a:rPr>
              <a:t>Beweislastumkehr</a:t>
            </a:r>
            <a:r>
              <a:rPr lang="en-GB" sz="2800" dirty="0" smtClean="0">
                <a:latin typeface="Garamond" pitchFamily="18" charset="0"/>
              </a:rPr>
              <a:t>) </a:t>
            </a:r>
            <a:r>
              <a:rPr lang="en-GB" sz="2800" dirty="0" err="1" smtClean="0">
                <a:latin typeface="Garamond" pitchFamily="18" charset="0"/>
              </a:rPr>
              <a:t>ist</a:t>
            </a:r>
            <a:r>
              <a:rPr lang="en-GB" sz="2800" dirty="0" smtClean="0">
                <a:latin typeface="Garamond" pitchFamily="18" charset="0"/>
              </a:rPr>
              <a:t> zu </a:t>
            </a:r>
            <a:r>
              <a:rPr lang="en-GB" sz="2800" dirty="0" err="1" smtClean="0">
                <a:latin typeface="Garamond" pitchFamily="18" charset="0"/>
              </a:rPr>
              <a:t>rechnen</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43</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4 -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92869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Hochgradig</a:t>
            </a:r>
            <a:r>
              <a:rPr lang="en-GB" sz="2800" dirty="0" smtClean="0">
                <a:latin typeface="Garamond" pitchFamily="18" charset="0"/>
              </a:rPr>
              <a:t> (an </a:t>
            </a:r>
            <a:r>
              <a:rPr lang="en-GB" sz="2800" dirty="0" err="1" smtClean="0">
                <a:latin typeface="Garamond" pitchFamily="18" charset="0"/>
              </a:rPr>
              <a:t>Gehörlosigkeit</a:t>
            </a:r>
            <a:r>
              <a:rPr lang="en-GB" sz="2800" dirty="0" smtClean="0">
                <a:latin typeface="Garamond" pitchFamily="18" charset="0"/>
              </a:rPr>
              <a:t> </a:t>
            </a:r>
            <a:r>
              <a:rPr lang="en-GB" sz="2800" dirty="0" err="1" smtClean="0">
                <a:latin typeface="Garamond" pitchFamily="18" charset="0"/>
              </a:rPr>
              <a:t>grenzende</a:t>
            </a:r>
            <a:r>
              <a:rPr lang="en-GB" sz="2800" dirty="0" smtClean="0">
                <a:latin typeface="Garamond" pitchFamily="18" charset="0"/>
              </a:rPr>
              <a:t>) </a:t>
            </a:r>
            <a:r>
              <a:rPr lang="en-GB" sz="2800" dirty="0" err="1" smtClean="0">
                <a:latin typeface="Garamond" pitchFamily="18" charset="0"/>
              </a:rPr>
              <a:t>hörbehinderte</a:t>
            </a:r>
            <a:r>
              <a:rPr lang="en-GB" sz="2800" dirty="0" smtClean="0">
                <a:latin typeface="Garamond" pitchFamily="18" charset="0"/>
              </a:rPr>
              <a:t> Frau </a:t>
            </a:r>
            <a:r>
              <a:rPr lang="en-GB" sz="2800" dirty="0" err="1" smtClean="0">
                <a:latin typeface="Garamond" pitchFamily="18" charset="0"/>
              </a:rPr>
              <a:t>besucht</a:t>
            </a:r>
            <a:r>
              <a:rPr lang="en-GB" sz="2800" dirty="0" smtClean="0">
                <a:latin typeface="Garamond" pitchFamily="18" charset="0"/>
              </a:rPr>
              <a:t> </a:t>
            </a:r>
            <a:r>
              <a:rPr lang="en-GB" sz="2800" dirty="0" err="1" smtClean="0">
                <a:latin typeface="Garamond" pitchFamily="18" charset="0"/>
              </a:rPr>
              <a:t>Vorbereitungskurs</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a:t>
            </a:r>
            <a:r>
              <a:rPr lang="en-GB" sz="2800" dirty="0" err="1" smtClean="0">
                <a:latin typeface="Garamond" pitchFamily="18" charset="0"/>
              </a:rPr>
              <a:t>Berufsreifeprüfung</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WIFI</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benötigt</a:t>
            </a:r>
            <a:r>
              <a:rPr lang="en-GB" sz="2800" dirty="0" smtClean="0">
                <a:latin typeface="Garamond" pitchFamily="18" charset="0"/>
              </a:rPr>
              <a:t> </a:t>
            </a:r>
            <a:r>
              <a:rPr lang="en-GB" sz="2800" dirty="0" err="1" smtClean="0">
                <a:latin typeface="Garamond" pitchFamily="18" charset="0"/>
              </a:rPr>
              <a:t>Schriftdolmetsch</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BASB </a:t>
            </a:r>
            <a:r>
              <a:rPr lang="en-GB" sz="2800" dirty="0" err="1" smtClean="0">
                <a:latin typeface="Garamond" pitchFamily="18" charset="0"/>
              </a:rPr>
              <a:t>lehnt</a:t>
            </a:r>
            <a:r>
              <a:rPr lang="en-GB" sz="2800" dirty="0" smtClean="0">
                <a:latin typeface="Garamond" pitchFamily="18" charset="0"/>
              </a:rPr>
              <a:t> </a:t>
            </a:r>
            <a:r>
              <a:rPr lang="en-GB" sz="2800" dirty="0" err="1" smtClean="0">
                <a:latin typeface="Garamond" pitchFamily="18" charset="0"/>
              </a:rPr>
              <a:t>Finanzierung</a:t>
            </a:r>
            <a:r>
              <a:rPr lang="en-GB" sz="2800" dirty="0" smtClean="0">
                <a:latin typeface="Garamond" pitchFamily="18" charset="0"/>
              </a:rPr>
              <a:t> </a:t>
            </a:r>
            <a:r>
              <a:rPr lang="en-GB" sz="2800" dirty="0" err="1" smtClean="0">
                <a:latin typeface="Garamond" pitchFamily="18" charset="0"/>
              </a:rPr>
              <a:t>ab</a:t>
            </a:r>
            <a:r>
              <a:rPr lang="en-GB" sz="2800" dirty="0" smtClean="0">
                <a:latin typeface="Garamond" pitchFamily="18" charset="0"/>
              </a:rPr>
              <a:t>, </a:t>
            </a:r>
            <a:r>
              <a:rPr lang="en-GB" sz="2800" dirty="0" err="1" smtClean="0">
                <a:latin typeface="Garamond" pitchFamily="18" charset="0"/>
              </a:rPr>
              <a:t>weil</a:t>
            </a:r>
            <a:r>
              <a:rPr lang="en-GB" sz="2800" dirty="0" smtClean="0">
                <a:latin typeface="Garamond" pitchFamily="18" charset="0"/>
              </a:rPr>
              <a:t> </a:t>
            </a:r>
            <a:r>
              <a:rPr lang="en-GB" sz="2800" dirty="0" err="1" smtClean="0">
                <a:latin typeface="Garamond" pitchFamily="18" charset="0"/>
              </a:rPr>
              <a:t>bereits</a:t>
            </a:r>
            <a:r>
              <a:rPr lang="en-GB" sz="2800" dirty="0" smtClean="0">
                <a:latin typeface="Garamond" pitchFamily="18" charset="0"/>
              </a:rPr>
              <a:t> </a:t>
            </a:r>
            <a:r>
              <a:rPr lang="en-GB" sz="2800" dirty="0" err="1" smtClean="0">
                <a:latin typeface="Garamond" pitchFamily="18" charset="0"/>
              </a:rPr>
              <a:t>Dolmetsch</a:t>
            </a:r>
            <a:r>
              <a:rPr lang="en-GB" sz="2800" dirty="0" smtClean="0">
                <a:latin typeface="Garamond" pitchFamily="18" charset="0"/>
              </a:rPr>
              <a:t> </a:t>
            </a:r>
            <a:r>
              <a:rPr lang="en-GB" sz="2800" dirty="0" err="1" smtClean="0">
                <a:latin typeface="Garamond" pitchFamily="18" charset="0"/>
              </a:rPr>
              <a:t>für</a:t>
            </a:r>
            <a:r>
              <a:rPr lang="en-GB" sz="2800" dirty="0" smtClean="0">
                <a:latin typeface="Garamond" pitchFamily="18" charset="0"/>
              </a:rPr>
              <a:t> </a:t>
            </a:r>
            <a:r>
              <a:rPr lang="en-GB" sz="2800" dirty="0" err="1" smtClean="0">
                <a:latin typeface="Garamond" pitchFamily="18" charset="0"/>
              </a:rPr>
              <a:t>berufliche</a:t>
            </a:r>
            <a:r>
              <a:rPr lang="en-GB" sz="2800" dirty="0" smtClean="0">
                <a:latin typeface="Garamond" pitchFamily="18" charset="0"/>
              </a:rPr>
              <a:t> </a:t>
            </a:r>
            <a:r>
              <a:rPr lang="en-GB" sz="2800" dirty="0" err="1" smtClean="0">
                <a:latin typeface="Garamond" pitchFamily="18" charset="0"/>
              </a:rPr>
              <a:t>Ausbildung</a:t>
            </a:r>
            <a:r>
              <a:rPr lang="en-GB" sz="2800" dirty="0" smtClean="0">
                <a:latin typeface="Garamond" pitchFamily="18" charset="0"/>
              </a:rPr>
              <a:t> </a:t>
            </a:r>
            <a:r>
              <a:rPr lang="en-GB" sz="2800" dirty="0" err="1" smtClean="0">
                <a:latin typeface="Garamond" pitchFamily="18" charset="0"/>
              </a:rPr>
              <a:t>finanziert</a:t>
            </a:r>
            <a:r>
              <a:rPr lang="en-GB" sz="2800" dirty="0" smtClean="0">
                <a:latin typeface="Garamond" pitchFamily="18" charset="0"/>
              </a:rPr>
              <a:t> </a:t>
            </a:r>
            <a:r>
              <a:rPr lang="en-GB" sz="2800" dirty="0" err="1" smtClean="0">
                <a:latin typeface="Garamond" pitchFamily="18" charset="0"/>
              </a:rPr>
              <a:t>worden</a:t>
            </a:r>
            <a:r>
              <a:rPr lang="en-GB" sz="2800" dirty="0" smtClean="0">
                <a:latin typeface="Garamond" pitchFamily="18" charset="0"/>
              </a:rPr>
              <a:t> </a:t>
            </a:r>
            <a:r>
              <a:rPr lang="en-GB" sz="2800" dirty="0" err="1" smtClean="0">
                <a:latin typeface="Garamond" pitchFamily="18" charset="0"/>
              </a:rPr>
              <a:t>ist</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Mögliche</a:t>
            </a:r>
            <a:r>
              <a:rPr lang="en-GB" sz="2800" dirty="0" smtClean="0">
                <a:latin typeface="Garamond" pitchFamily="18" charset="0"/>
              </a:rPr>
              <a:t> </a:t>
            </a:r>
            <a:r>
              <a:rPr lang="en-GB" sz="2800" b="1" dirty="0" err="1" smtClean="0">
                <a:latin typeface="Garamond" pitchFamily="18" charset="0"/>
              </a:rPr>
              <a:t>mittelbare</a:t>
            </a:r>
            <a:r>
              <a:rPr lang="en-GB" sz="2800" b="1" dirty="0" smtClean="0">
                <a:latin typeface="Garamond" pitchFamily="18" charset="0"/>
              </a:rPr>
              <a:t> </a:t>
            </a:r>
            <a:r>
              <a:rPr lang="en-GB" sz="2800" b="1" dirty="0" err="1" smtClean="0">
                <a:latin typeface="Garamond" pitchFamily="18" charset="0"/>
              </a:rPr>
              <a:t>Diskriminierung</a:t>
            </a:r>
            <a:r>
              <a:rPr lang="en-GB" sz="2800" dirty="0" smtClean="0">
                <a:latin typeface="Garamond" pitchFamily="18" charset="0"/>
              </a:rPr>
              <a:t>; zu </a:t>
            </a:r>
            <a:r>
              <a:rPr lang="en-GB" sz="2800" dirty="0" err="1" smtClean="0">
                <a:latin typeface="Garamond" pitchFamily="18" charset="0"/>
              </a:rPr>
              <a:t>prüfen</a:t>
            </a:r>
            <a:r>
              <a:rPr lang="en-GB" sz="2800" dirty="0" smtClean="0">
                <a:latin typeface="Garamond" pitchFamily="18" charset="0"/>
              </a:rPr>
              <a:t> </a:t>
            </a:r>
            <a:r>
              <a:rPr lang="en-GB" sz="2800" dirty="0" err="1" smtClean="0">
                <a:latin typeface="Garamond" pitchFamily="18" charset="0"/>
              </a:rPr>
              <a:t>ist</a:t>
            </a:r>
            <a:r>
              <a:rPr lang="en-GB" sz="2800" dirty="0" smtClean="0">
                <a:latin typeface="Garamond" pitchFamily="18" charset="0"/>
              </a:rPr>
              <a:t> </a:t>
            </a:r>
            <a:r>
              <a:rPr lang="en-GB" sz="2800" dirty="0" err="1" smtClean="0">
                <a:latin typeface="Garamond" pitchFamily="18" charset="0"/>
              </a:rPr>
              <a:t>Verhältnismäßigkeit</a:t>
            </a:r>
            <a:r>
              <a:rPr lang="en-GB" sz="2800" dirty="0" smtClean="0">
                <a:latin typeface="Garamond" pitchFamily="18" charset="0"/>
              </a:rPr>
              <a:t>: </a:t>
            </a:r>
            <a:r>
              <a:rPr lang="en-GB" sz="2800" dirty="0" err="1" smtClean="0">
                <a:latin typeface="Garamond" pitchFamily="18" charset="0"/>
              </a:rPr>
              <a:t>Wie</a:t>
            </a:r>
            <a:r>
              <a:rPr lang="en-GB" sz="2800" dirty="0" smtClean="0">
                <a:latin typeface="Garamond" pitchFamily="18" charset="0"/>
              </a:rPr>
              <a:t> </a:t>
            </a:r>
            <a:r>
              <a:rPr lang="en-GB" sz="2800" dirty="0" err="1" smtClean="0">
                <a:latin typeface="Garamond" pitchFamily="18" charset="0"/>
              </a:rPr>
              <a:t>hoch</a:t>
            </a:r>
            <a:r>
              <a:rPr lang="en-GB" sz="2800" dirty="0" smtClean="0">
                <a:latin typeface="Garamond" pitchFamily="18" charset="0"/>
              </a:rPr>
              <a:t> </a:t>
            </a:r>
            <a:r>
              <a:rPr lang="en-GB" sz="2800" dirty="0" err="1" smtClean="0">
                <a:latin typeface="Garamond" pitchFamily="18" charset="0"/>
              </a:rPr>
              <a:t>sind</a:t>
            </a:r>
            <a:r>
              <a:rPr lang="en-GB" sz="2800" dirty="0" smtClean="0">
                <a:latin typeface="Garamond" pitchFamily="18" charset="0"/>
              </a:rPr>
              <a:t> </a:t>
            </a:r>
            <a:r>
              <a:rPr lang="en-GB" sz="2800" dirty="0" err="1" smtClean="0">
                <a:latin typeface="Garamond" pitchFamily="18" charset="0"/>
              </a:rPr>
              <a:t>Kosten</a:t>
            </a:r>
            <a:r>
              <a:rPr lang="en-GB" sz="2800" dirty="0" smtClean="0">
                <a:latin typeface="Garamond" pitchFamily="18" charset="0"/>
              </a:rPr>
              <a:t>? </a:t>
            </a:r>
            <a:r>
              <a:rPr lang="en-GB" sz="2800" dirty="0" err="1" smtClean="0">
                <a:latin typeface="Garamond" pitchFamily="18" charset="0"/>
              </a:rPr>
              <a:t>Wieviel</a:t>
            </a:r>
            <a:r>
              <a:rPr lang="en-GB" sz="2800" dirty="0" smtClean="0">
                <a:latin typeface="Garamond" pitchFamily="18" charset="0"/>
              </a:rPr>
              <a:t> </a:t>
            </a:r>
            <a:r>
              <a:rPr lang="en-GB" sz="2800" dirty="0" err="1" smtClean="0">
                <a:latin typeface="Garamond" pitchFamily="18" charset="0"/>
              </a:rPr>
              <a:t>Gewinn</a:t>
            </a:r>
            <a:r>
              <a:rPr lang="en-GB" sz="2800" dirty="0" smtClean="0">
                <a:latin typeface="Garamond" pitchFamily="18" charset="0"/>
              </a:rPr>
              <a:t> </a:t>
            </a:r>
            <a:r>
              <a:rPr lang="en-GB" sz="2800" dirty="0" err="1" smtClean="0">
                <a:latin typeface="Garamond" pitchFamily="18" charset="0"/>
              </a:rPr>
              <a:t>macht</a:t>
            </a:r>
            <a:r>
              <a:rPr lang="en-GB" sz="2800" dirty="0" smtClean="0">
                <a:latin typeface="Garamond" pitchFamily="18" charset="0"/>
              </a:rPr>
              <a:t> WIFI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dem</a:t>
            </a:r>
            <a:r>
              <a:rPr lang="en-GB" sz="2800" dirty="0" smtClean="0">
                <a:latin typeface="Garamond" pitchFamily="18" charset="0"/>
              </a:rPr>
              <a:t> </a:t>
            </a:r>
            <a:r>
              <a:rPr lang="en-GB" sz="2800" dirty="0" err="1" smtClean="0">
                <a:latin typeface="Garamond" pitchFamily="18" charset="0"/>
              </a:rPr>
              <a:t>betreffenden</a:t>
            </a:r>
            <a:r>
              <a:rPr lang="en-GB" sz="2800" dirty="0" smtClean="0">
                <a:latin typeface="Garamond" pitchFamily="18" charset="0"/>
              </a:rPr>
              <a:t> </a:t>
            </a:r>
            <a:r>
              <a:rPr lang="en-GB" sz="2800" dirty="0" err="1" smtClean="0">
                <a:latin typeface="Garamond" pitchFamily="18" charset="0"/>
              </a:rPr>
              <a:t>Kurs</a:t>
            </a:r>
            <a:r>
              <a:rPr lang="en-GB" sz="2800" dirty="0" smtClean="0">
                <a:latin typeface="Garamond" pitchFamily="18" charset="0"/>
              </a:rPr>
              <a:t>?</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44</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5 -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485778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t>
            </a:r>
            <a:r>
              <a:rPr lang="en-GB" sz="2800" dirty="0" err="1" smtClean="0">
                <a:latin typeface="Garamond" pitchFamily="18" charset="0"/>
              </a:rPr>
              <a:t>kann</a:t>
            </a:r>
            <a:r>
              <a:rPr lang="en-GB" sz="2800" dirty="0" smtClean="0">
                <a:latin typeface="Garamond" pitchFamily="18" charset="0"/>
              </a:rPr>
              <a:t> in seiner </a:t>
            </a:r>
            <a:r>
              <a:rPr lang="en-GB" sz="2800" dirty="0" err="1" smtClean="0">
                <a:latin typeface="Garamond" pitchFamily="18" charset="0"/>
              </a:rPr>
              <a:t>bisher</a:t>
            </a:r>
            <a:r>
              <a:rPr lang="en-GB" sz="2800" dirty="0" smtClean="0">
                <a:latin typeface="Garamond" pitchFamily="18" charset="0"/>
              </a:rPr>
              <a:t> </a:t>
            </a:r>
            <a:r>
              <a:rPr lang="en-GB" sz="2800" dirty="0" err="1" smtClean="0">
                <a:latin typeface="Garamond" pitchFamily="18" charset="0"/>
              </a:rPr>
              <a:t>besuchten</a:t>
            </a:r>
            <a:r>
              <a:rPr lang="en-GB" sz="2800" dirty="0" smtClean="0">
                <a:latin typeface="Garamond" pitchFamily="18" charset="0"/>
              </a:rPr>
              <a:t> </a:t>
            </a:r>
            <a:r>
              <a:rPr lang="en-GB" sz="2800" dirty="0" err="1" smtClean="0">
                <a:latin typeface="Garamond" pitchFamily="18" charset="0"/>
              </a:rPr>
              <a:t>Bäckerei</a:t>
            </a:r>
            <a:r>
              <a:rPr lang="en-GB" sz="2800" dirty="0" smtClean="0">
                <a:latin typeface="Garamond" pitchFamily="18" charset="0"/>
              </a:rPr>
              <a:t> </a:t>
            </a:r>
            <a:r>
              <a:rPr lang="en-GB" sz="2800" dirty="0" err="1" smtClean="0">
                <a:latin typeface="Garamond" pitchFamily="18" charset="0"/>
              </a:rPr>
              <a:t>nicht</a:t>
            </a:r>
            <a:r>
              <a:rPr lang="en-GB" sz="2800" dirty="0" smtClean="0">
                <a:latin typeface="Garamond" pitchFamily="18" charset="0"/>
              </a:rPr>
              <a:t> </a:t>
            </a:r>
            <a:r>
              <a:rPr lang="en-GB" sz="2800" dirty="0" err="1" smtClean="0">
                <a:latin typeface="Garamond" pitchFamily="18" charset="0"/>
              </a:rPr>
              <a:t>mehr</a:t>
            </a:r>
            <a:r>
              <a:rPr lang="en-GB" sz="2800" dirty="0" smtClean="0">
                <a:latin typeface="Garamond" pitchFamily="18" charset="0"/>
              </a:rPr>
              <a:t> </a:t>
            </a:r>
            <a:r>
              <a:rPr lang="en-GB" sz="2800" dirty="0" err="1" smtClean="0">
                <a:latin typeface="Garamond" pitchFamily="18" charset="0"/>
              </a:rPr>
              <a:t>einkaufen</a:t>
            </a:r>
            <a:r>
              <a:rPr lang="en-GB" sz="2800" dirty="0" smtClean="0">
                <a:latin typeface="Garamond" pitchFamily="18" charset="0"/>
              </a:rPr>
              <a:t>. </a:t>
            </a:r>
            <a:r>
              <a:rPr lang="en-GB" sz="2800" dirty="0" err="1" smtClean="0">
                <a:latin typeface="Garamond" pitchFamily="18" charset="0"/>
              </a:rPr>
              <a:t>Nach</a:t>
            </a:r>
            <a:r>
              <a:rPr lang="en-GB" sz="2800" dirty="0" smtClean="0">
                <a:latin typeface="Garamond" pitchFamily="18" charset="0"/>
              </a:rPr>
              <a:t> </a:t>
            </a: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Umbau</a:t>
            </a: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Jahr</a:t>
            </a:r>
            <a:r>
              <a:rPr lang="en-GB" sz="2800" dirty="0" smtClean="0">
                <a:latin typeface="Garamond" pitchFamily="18" charset="0"/>
              </a:rPr>
              <a:t> 2010 </a:t>
            </a:r>
            <a:r>
              <a:rPr lang="en-GB" sz="2800" dirty="0" err="1" smtClean="0">
                <a:latin typeface="Garamond" pitchFamily="18" charset="0"/>
              </a:rPr>
              <a:t>wurde</a:t>
            </a:r>
            <a:r>
              <a:rPr lang="en-GB" sz="2800" dirty="0" smtClean="0">
                <a:latin typeface="Garamond" pitchFamily="18" charset="0"/>
              </a:rPr>
              <a:t>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bislang</a:t>
            </a:r>
            <a:r>
              <a:rPr lang="en-GB" sz="2800" dirty="0" smtClean="0">
                <a:latin typeface="Garamond" pitchFamily="18" charset="0"/>
              </a:rPr>
              <a:t> </a:t>
            </a:r>
            <a:r>
              <a:rPr lang="en-GB" sz="2800" dirty="0" err="1" smtClean="0">
                <a:latin typeface="Garamond" pitchFamily="18" charset="0"/>
              </a:rPr>
              <a:t>barrierefreie</a:t>
            </a:r>
            <a:r>
              <a:rPr lang="en-GB" sz="2800" dirty="0" smtClean="0">
                <a:latin typeface="Garamond" pitchFamily="18" charset="0"/>
              </a:rPr>
              <a:t> </a:t>
            </a:r>
            <a:r>
              <a:rPr lang="en-GB" sz="2800" dirty="0" err="1" smtClean="0">
                <a:latin typeface="Garamond" pitchFamily="18" charset="0"/>
              </a:rPr>
              <a:t>Eingang</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einer</a:t>
            </a:r>
            <a:r>
              <a:rPr lang="en-GB" sz="2800" dirty="0" smtClean="0">
                <a:latin typeface="Garamond" pitchFamily="18" charset="0"/>
              </a:rPr>
              <a:t> </a:t>
            </a:r>
            <a:r>
              <a:rPr lang="en-GB" sz="2800" dirty="0" err="1" smtClean="0">
                <a:latin typeface="Garamond" pitchFamily="18" charset="0"/>
              </a:rPr>
              <a:t>Stufe</a:t>
            </a:r>
            <a:r>
              <a:rPr lang="en-GB" sz="2800" dirty="0" smtClean="0">
                <a:latin typeface="Garamond" pitchFamily="18" charset="0"/>
              </a:rPr>
              <a:t> </a:t>
            </a:r>
            <a:r>
              <a:rPr lang="en-GB" sz="2800" dirty="0" err="1" smtClean="0">
                <a:latin typeface="Garamond" pitchFamily="18" charset="0"/>
              </a:rPr>
              <a:t>versehen</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verweist</a:t>
            </a:r>
            <a:r>
              <a:rPr lang="en-GB" sz="2800" dirty="0" smtClean="0">
                <a:latin typeface="Garamond" pitchFamily="18" charset="0"/>
              </a:rPr>
              <a:t> </a:t>
            </a:r>
            <a:r>
              <a:rPr lang="en-GB" sz="2800" dirty="0" err="1" smtClean="0">
                <a:latin typeface="Garamond" pitchFamily="18" charset="0"/>
              </a:rPr>
              <a:t>Unternehmen</a:t>
            </a:r>
            <a:r>
              <a:rPr lang="en-GB" sz="2800" dirty="0" smtClean="0">
                <a:latin typeface="Garamond" pitchFamily="18" charset="0"/>
              </a:rPr>
              <a:t> auf in </a:t>
            </a:r>
            <a:r>
              <a:rPr lang="en-GB" sz="2800" dirty="0" err="1" smtClean="0">
                <a:latin typeface="Garamond" pitchFamily="18" charset="0"/>
              </a:rPr>
              <a:t>Aussicht</a:t>
            </a:r>
            <a:r>
              <a:rPr lang="en-GB" sz="2800" dirty="0" smtClean="0">
                <a:latin typeface="Garamond" pitchFamily="18" charset="0"/>
              </a:rPr>
              <a:t> </a:t>
            </a:r>
            <a:r>
              <a:rPr lang="en-GB" sz="2800" dirty="0" err="1" smtClean="0">
                <a:latin typeface="Garamond" pitchFamily="18" charset="0"/>
              </a:rPr>
              <a:t>gestellte</a:t>
            </a:r>
            <a:r>
              <a:rPr lang="en-GB" sz="2800" dirty="0" smtClean="0">
                <a:latin typeface="Garamond" pitchFamily="18" charset="0"/>
              </a:rPr>
              <a:t> </a:t>
            </a:r>
            <a:r>
              <a:rPr lang="en-GB" sz="2800" dirty="0" err="1" smtClean="0">
                <a:latin typeface="Garamond" pitchFamily="18" charset="0"/>
              </a:rPr>
              <a:t>behördliche</a:t>
            </a:r>
            <a:r>
              <a:rPr lang="en-GB" sz="2800" dirty="0" smtClean="0">
                <a:latin typeface="Garamond" pitchFamily="18" charset="0"/>
              </a:rPr>
              <a:t> </a:t>
            </a:r>
            <a:r>
              <a:rPr lang="en-GB" sz="2800" dirty="0" err="1" smtClean="0">
                <a:latin typeface="Garamond" pitchFamily="18" charset="0"/>
              </a:rPr>
              <a:t>Genehmigung</a:t>
            </a:r>
            <a:r>
              <a:rPr lang="en-GB" sz="2800" dirty="0" smtClean="0">
                <a:latin typeface="Garamond" pitchFamily="18" charset="0"/>
              </a:rPr>
              <a:t> des </a:t>
            </a:r>
            <a:r>
              <a:rPr lang="en-GB" sz="2800" dirty="0" err="1" smtClean="0">
                <a:latin typeface="Garamond" pitchFamily="18" charset="0"/>
              </a:rPr>
              <a:t>Umbaus</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Klage</a:t>
            </a:r>
            <a:r>
              <a:rPr lang="en-GB" sz="2800" dirty="0" smtClean="0">
                <a:latin typeface="Garamond" pitchFamily="18" charset="0"/>
              </a:rPr>
              <a:t> </a:t>
            </a:r>
            <a:r>
              <a:rPr lang="en-GB" sz="2800" dirty="0" err="1" smtClean="0">
                <a:latin typeface="Garamond" pitchFamily="18" charset="0"/>
              </a:rPr>
              <a:t>beim</a:t>
            </a:r>
            <a:r>
              <a:rPr lang="en-GB" sz="2800" dirty="0" smtClean="0">
                <a:latin typeface="Garamond" pitchFamily="18" charset="0"/>
              </a:rPr>
              <a:t> </a:t>
            </a:r>
            <a:r>
              <a:rPr lang="en-GB" sz="2800" dirty="0" err="1" smtClean="0">
                <a:latin typeface="Garamond" pitchFamily="18" charset="0"/>
              </a:rPr>
              <a:t>Bezirksgericht</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a:t>
            </a:r>
            <a:r>
              <a:rPr lang="en-GB" sz="2800" dirty="0" err="1" smtClean="0">
                <a:latin typeface="Garamond" pitchFamily="18" charset="0"/>
              </a:rPr>
              <a:t>eingebracht</a:t>
            </a:r>
            <a:endParaRPr lang="en-GB" sz="28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Gericht</a:t>
            </a:r>
            <a:r>
              <a:rPr lang="en-GB" sz="2800" dirty="0" smtClean="0">
                <a:latin typeface="Garamond" pitchFamily="18" charset="0"/>
              </a:rPr>
              <a:t> </a:t>
            </a:r>
            <a:r>
              <a:rPr lang="en-GB" sz="2800" dirty="0" err="1" smtClean="0">
                <a:latin typeface="Garamond" pitchFamily="18" charset="0"/>
              </a:rPr>
              <a:t>stellt</a:t>
            </a:r>
            <a:r>
              <a:rPr lang="en-GB" sz="2800" dirty="0" smtClean="0">
                <a:latin typeface="Garamond" pitchFamily="18" charset="0"/>
              </a:rPr>
              <a:t> </a:t>
            </a:r>
            <a:r>
              <a:rPr lang="en-GB" sz="2800" b="1" dirty="0" err="1" smtClean="0">
                <a:latin typeface="Garamond" pitchFamily="18" charset="0"/>
              </a:rPr>
              <a:t>mittelbare</a:t>
            </a:r>
            <a:r>
              <a:rPr lang="en-GB" sz="2800" b="1" dirty="0" smtClean="0">
                <a:latin typeface="Garamond" pitchFamily="18" charset="0"/>
              </a:rPr>
              <a:t> </a:t>
            </a:r>
            <a:r>
              <a:rPr lang="en-GB" sz="2800" b="1" dirty="0" err="1" smtClean="0">
                <a:latin typeface="Garamond" pitchFamily="18" charset="0"/>
              </a:rPr>
              <a:t>Diskriminierung</a:t>
            </a:r>
            <a:r>
              <a:rPr lang="en-GB" sz="2800" b="1" dirty="0" smtClean="0">
                <a:latin typeface="Garamond" pitchFamily="18" charset="0"/>
              </a:rPr>
              <a:t> </a:t>
            </a:r>
            <a:r>
              <a:rPr lang="en-GB" sz="2800" dirty="0" smtClean="0">
                <a:latin typeface="Garamond" pitchFamily="18" charset="0"/>
              </a:rPr>
              <a:t>fest und </a:t>
            </a:r>
            <a:r>
              <a:rPr lang="en-GB" sz="2800" dirty="0" err="1" smtClean="0">
                <a:latin typeface="Garamond" pitchFamily="18" charset="0"/>
              </a:rPr>
              <a:t>spricht</a:t>
            </a:r>
            <a:r>
              <a:rPr lang="en-GB" sz="2800" dirty="0" smtClean="0">
                <a:latin typeface="Garamond" pitchFamily="18" charset="0"/>
              </a:rPr>
              <a:t> </a:t>
            </a:r>
            <a:r>
              <a:rPr lang="en-GB" sz="2800" dirty="0" err="1" smtClean="0">
                <a:latin typeface="Garamond" pitchFamily="18" charset="0"/>
              </a:rPr>
              <a:t>Schadenersatz</a:t>
            </a:r>
            <a:r>
              <a:rPr lang="en-GB" sz="2800" dirty="0" smtClean="0">
                <a:latin typeface="Garamond" pitchFamily="18" charset="0"/>
              </a:rPr>
              <a:t> in </a:t>
            </a:r>
            <a:r>
              <a:rPr lang="en-GB" sz="2800" dirty="0" err="1" smtClean="0">
                <a:latin typeface="Garamond" pitchFamily="18" charset="0"/>
              </a:rPr>
              <a:t>Höhe</a:t>
            </a:r>
            <a:r>
              <a:rPr lang="en-GB" sz="2800" dirty="0" smtClean="0">
                <a:latin typeface="Garamond" pitchFamily="18" charset="0"/>
              </a:rPr>
              <a:t> von € 1000 zu</a:t>
            </a: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liennummernplatzhalter 5"/>
          <p:cNvSpPr>
            <a:spLocks noGrp="1"/>
          </p:cNvSpPr>
          <p:nvPr>
            <p:ph type="sldNum" sz="quarter" idx="12"/>
          </p:nvPr>
        </p:nvSpPr>
        <p:spPr>
          <a:noFill/>
        </p:spPr>
        <p:txBody>
          <a:bodyPr/>
          <a:lstStyle/>
          <a:p>
            <a:fld id="{C0A4F157-3EE0-4806-A691-FD863EA7E5C5}" type="slidenum">
              <a:rPr lang="de-DE" smtClean="0"/>
              <a:pPr/>
              <a:t>45</a:t>
            </a:fld>
            <a:endParaRPr lang="de-DE" smtClean="0"/>
          </a:p>
        </p:txBody>
      </p:sp>
      <p:sp>
        <p:nvSpPr>
          <p:cNvPr id="13316" name="Rectangle 1"/>
          <p:cNvSpPr>
            <a:spLocks noGrp="1" noChangeArrowheads="1"/>
          </p:cNvSpPr>
          <p:nvPr>
            <p:ph type="title"/>
          </p:nvPr>
        </p:nvSpPr>
        <p:spPr>
          <a:xfrm>
            <a:off x="357158" y="273050"/>
            <a:ext cx="7664480" cy="793750"/>
          </a:xfrm>
        </p:spPr>
        <p:txBody>
          <a:bodyPr lIns="0" tIns="0" rIns="0" bIns="0"/>
          <a:lstStyle/>
          <a:p>
            <a:pP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kern="1200" dirty="0" err="1" smtClean="0">
                <a:solidFill>
                  <a:schemeClr val="bg1"/>
                </a:solidFill>
                <a:latin typeface="Garamond" pitchFamily="18" charset="0"/>
              </a:rPr>
              <a:t>Fallbeispiel</a:t>
            </a:r>
            <a:r>
              <a:rPr lang="en-GB" sz="3200" b="1" kern="1200" dirty="0" smtClean="0">
                <a:solidFill>
                  <a:schemeClr val="bg1"/>
                </a:solidFill>
                <a:latin typeface="Garamond" pitchFamily="18" charset="0"/>
              </a:rPr>
              <a:t> 6 - </a:t>
            </a:r>
            <a:r>
              <a:rPr lang="en-GB" sz="3200" b="1" kern="1200" dirty="0" err="1" smtClean="0">
                <a:solidFill>
                  <a:schemeClr val="bg1"/>
                </a:solidFill>
                <a:latin typeface="Garamond" pitchFamily="18" charset="0"/>
              </a:rPr>
              <a:t>Lösung</a:t>
            </a:r>
            <a:endParaRPr lang="en-GB" sz="3200" b="1" kern="1200" dirty="0" smtClean="0">
              <a:solidFill>
                <a:schemeClr val="bg1"/>
              </a:solidFill>
              <a:latin typeface="Garamond" pitchFamily="18" charset="0"/>
            </a:endParaRPr>
          </a:p>
        </p:txBody>
      </p:sp>
      <p:sp>
        <p:nvSpPr>
          <p:cNvPr id="13317" name="Rectangle 2"/>
          <p:cNvSpPr>
            <a:spLocks noGrp="1" noChangeArrowheads="1"/>
          </p:cNvSpPr>
          <p:nvPr>
            <p:ph type="body" idx="1"/>
          </p:nvPr>
        </p:nvSpPr>
        <p:spPr>
          <a:xfrm>
            <a:off x="539750" y="1214422"/>
            <a:ext cx="8032778" cy="4857784"/>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Einem</a:t>
            </a:r>
            <a:r>
              <a:rPr lang="en-GB" sz="2800" dirty="0" smtClean="0">
                <a:latin typeface="Garamond" pitchFamily="18" charset="0"/>
              </a:rPr>
              <a:t> </a:t>
            </a:r>
            <a:r>
              <a:rPr lang="en-GB" sz="2800" dirty="0" err="1" smtClean="0">
                <a:latin typeface="Garamond" pitchFamily="18" charset="0"/>
              </a:rPr>
              <a:t>Rollstuhlfahrer</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eine </a:t>
            </a:r>
            <a:r>
              <a:rPr lang="en-GB" sz="2800" dirty="0" err="1" smtClean="0">
                <a:latin typeface="Garamond" pitchFamily="18" charset="0"/>
              </a:rPr>
              <a:t>Reiseversicherung</a:t>
            </a:r>
            <a:r>
              <a:rPr lang="en-GB" sz="2800" dirty="0" smtClean="0">
                <a:latin typeface="Garamond" pitchFamily="18" charset="0"/>
              </a:rPr>
              <a:t> </a:t>
            </a:r>
            <a:r>
              <a:rPr lang="en-GB" sz="2800" dirty="0" err="1" smtClean="0">
                <a:latin typeface="Garamond" pitchFamily="18" charset="0"/>
              </a:rPr>
              <a:t>verweigert</a:t>
            </a:r>
            <a:r>
              <a:rPr lang="en-GB" sz="2800" dirty="0" smtClean="0">
                <a:latin typeface="Garamond" pitchFamily="18" charset="0"/>
              </a:rPr>
              <a:t>.</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smtClean="0">
                <a:latin typeface="Garamond" pitchFamily="18" charset="0"/>
              </a:rPr>
              <a:t> </a:t>
            </a:r>
            <a:r>
              <a:rPr lang="en-GB" sz="2800" dirty="0" err="1" smtClean="0">
                <a:latin typeface="Garamond" pitchFamily="18" charset="0"/>
              </a:rPr>
              <a:t>Im</a:t>
            </a:r>
            <a:r>
              <a:rPr lang="en-GB" sz="2800" dirty="0" smtClean="0">
                <a:latin typeface="Garamond" pitchFamily="18" charset="0"/>
              </a:rPr>
              <a:t> </a:t>
            </a:r>
            <a:r>
              <a:rPr lang="en-GB" sz="2800" dirty="0" err="1" smtClean="0">
                <a:latin typeface="Garamond" pitchFamily="18" charset="0"/>
              </a:rPr>
              <a:t>Schlichtungsverfahren</a:t>
            </a:r>
            <a:r>
              <a:rPr lang="en-GB" sz="2800" dirty="0" smtClean="0">
                <a:latin typeface="Garamond" pitchFamily="18" charset="0"/>
              </a:rPr>
              <a:t> </a:t>
            </a:r>
            <a:r>
              <a:rPr lang="en-GB" sz="2800" dirty="0" err="1" smtClean="0">
                <a:latin typeface="Garamond" pitchFamily="18" charset="0"/>
              </a:rPr>
              <a:t>erfolgt</a:t>
            </a:r>
            <a:r>
              <a:rPr lang="en-GB" sz="2800" dirty="0" smtClean="0">
                <a:latin typeface="Garamond" pitchFamily="18" charset="0"/>
              </a:rPr>
              <a:t> </a:t>
            </a:r>
            <a:r>
              <a:rPr lang="en-GB" sz="2800" dirty="0" err="1" smtClean="0">
                <a:latin typeface="Garamond" pitchFamily="18" charset="0"/>
              </a:rPr>
              <a:t>keine</a:t>
            </a:r>
            <a:r>
              <a:rPr lang="en-GB" sz="2800" dirty="0" smtClean="0">
                <a:latin typeface="Garamond" pitchFamily="18" charset="0"/>
              </a:rPr>
              <a:t> </a:t>
            </a:r>
            <a:r>
              <a:rPr lang="en-GB" sz="2800" dirty="0" err="1" smtClean="0">
                <a:latin typeface="Garamond" pitchFamily="18" charset="0"/>
              </a:rPr>
              <a:t>Einigung</a:t>
            </a:r>
            <a:r>
              <a:rPr lang="en-GB" sz="2800" dirty="0" smtClean="0">
                <a:latin typeface="Garamond" pitchFamily="18" charset="0"/>
              </a:rPr>
              <a:t>. </a:t>
            </a:r>
            <a:r>
              <a:rPr lang="en-GB" sz="2800" dirty="0" err="1" smtClean="0">
                <a:latin typeface="Garamond" pitchFamily="18" charset="0"/>
              </a:rPr>
              <a:t>Der</a:t>
            </a:r>
            <a:r>
              <a:rPr lang="en-GB" sz="2800" dirty="0" smtClean="0">
                <a:latin typeface="Garamond" pitchFamily="18" charset="0"/>
              </a:rPr>
              <a:t> </a:t>
            </a:r>
            <a:r>
              <a:rPr lang="en-GB" sz="2800" dirty="0" err="1" smtClean="0">
                <a:latin typeface="Garamond" pitchFamily="18" charset="0"/>
              </a:rPr>
              <a:t>Ausschluss</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a:t>
            </a:r>
            <a:r>
              <a:rPr lang="en-GB" sz="2800" dirty="0" err="1" smtClean="0">
                <a:latin typeface="Garamond" pitchFamily="18" charset="0"/>
              </a:rPr>
              <a:t>pauschal</a:t>
            </a:r>
            <a:r>
              <a:rPr lang="en-GB" sz="2800" dirty="0" smtClean="0">
                <a:latin typeface="Garamond" pitchFamily="18" charset="0"/>
              </a:rPr>
              <a:t> </a:t>
            </a:r>
            <a:r>
              <a:rPr lang="en-GB" sz="2800" dirty="0" err="1" smtClean="0">
                <a:latin typeface="Garamond" pitchFamily="18" charset="0"/>
              </a:rPr>
              <a:t>mit</a:t>
            </a:r>
            <a:r>
              <a:rPr lang="en-GB" sz="2800" dirty="0" smtClean="0">
                <a:latin typeface="Garamond" pitchFamily="18" charset="0"/>
              </a:rPr>
              <a:t> </a:t>
            </a:r>
            <a:r>
              <a:rPr lang="en-GB" sz="2800" dirty="0" err="1" smtClean="0">
                <a:latin typeface="Garamond" pitchFamily="18" charset="0"/>
              </a:rPr>
              <a:t>höherem</a:t>
            </a:r>
            <a:r>
              <a:rPr lang="en-GB" sz="2800" dirty="0" smtClean="0">
                <a:latin typeface="Garamond" pitchFamily="18" charset="0"/>
              </a:rPr>
              <a:t> </a:t>
            </a:r>
            <a:r>
              <a:rPr lang="en-GB" sz="2800" dirty="0" err="1" smtClean="0">
                <a:latin typeface="Garamond" pitchFamily="18" charset="0"/>
              </a:rPr>
              <a:t>Risiko</a:t>
            </a:r>
            <a:r>
              <a:rPr lang="en-GB" sz="2800" dirty="0" smtClean="0">
                <a:latin typeface="Garamond" pitchFamily="18" charset="0"/>
              </a:rPr>
              <a:t> </a:t>
            </a:r>
            <a:r>
              <a:rPr lang="en-GB" sz="2800" dirty="0" err="1" smtClean="0">
                <a:latin typeface="Garamond" pitchFamily="18" charset="0"/>
              </a:rPr>
              <a:t>begründet</a:t>
            </a:r>
            <a:r>
              <a:rPr lang="en-GB" sz="2800" dirty="0" smtClean="0">
                <a:latin typeface="Garamond" pitchFamily="18" charset="0"/>
              </a:rPr>
              <a:t>.</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800" dirty="0" err="1" smtClean="0">
                <a:latin typeface="Garamond" pitchFamily="18" charset="0"/>
              </a:rPr>
              <a:t>Klage</a:t>
            </a:r>
            <a:r>
              <a:rPr lang="en-GB" sz="2800" dirty="0" smtClean="0">
                <a:latin typeface="Garamond" pitchFamily="18" charset="0"/>
              </a:rPr>
              <a:t> </a:t>
            </a:r>
            <a:r>
              <a:rPr lang="en-GB" sz="2800" dirty="0" err="1" smtClean="0">
                <a:latin typeface="Garamond" pitchFamily="18" charset="0"/>
              </a:rPr>
              <a:t>beim</a:t>
            </a:r>
            <a:r>
              <a:rPr lang="en-GB" sz="2800" dirty="0" smtClean="0">
                <a:latin typeface="Garamond" pitchFamily="18" charset="0"/>
              </a:rPr>
              <a:t> </a:t>
            </a:r>
            <a:r>
              <a:rPr lang="en-GB" sz="2800" dirty="0" err="1" smtClean="0">
                <a:latin typeface="Garamond" pitchFamily="18" charset="0"/>
              </a:rPr>
              <a:t>Handelsgericht</a:t>
            </a:r>
            <a:r>
              <a:rPr lang="en-GB" sz="2800" dirty="0" smtClean="0">
                <a:latin typeface="Garamond" pitchFamily="18" charset="0"/>
              </a:rPr>
              <a:t> </a:t>
            </a:r>
            <a:r>
              <a:rPr lang="en-GB" sz="2800" dirty="0" err="1" smtClean="0">
                <a:latin typeface="Garamond" pitchFamily="18" charset="0"/>
              </a:rPr>
              <a:t>wird</a:t>
            </a:r>
            <a:r>
              <a:rPr lang="en-GB" sz="2800" dirty="0" smtClean="0">
                <a:latin typeface="Garamond" pitchFamily="18" charset="0"/>
              </a:rPr>
              <a:t> </a:t>
            </a:r>
            <a:r>
              <a:rPr lang="en-GB" sz="2800" dirty="0" err="1" smtClean="0">
                <a:latin typeface="Garamond" pitchFamily="18" charset="0"/>
              </a:rPr>
              <a:t>eingereicht</a:t>
            </a:r>
            <a:r>
              <a:rPr lang="en-GB" sz="2800" dirty="0" smtClean="0">
                <a:latin typeface="Garamond" pitchFamily="18" charset="0"/>
              </a:rPr>
              <a:t>. </a:t>
            </a:r>
            <a:r>
              <a:rPr lang="en-GB" sz="2800" dirty="0" err="1" smtClean="0">
                <a:latin typeface="Garamond" pitchFamily="18" charset="0"/>
              </a:rPr>
              <a:t>Schließlich</a:t>
            </a:r>
            <a:r>
              <a:rPr lang="en-GB" sz="2800" dirty="0" smtClean="0">
                <a:latin typeface="Garamond" pitchFamily="18" charset="0"/>
              </a:rPr>
              <a:t> </a:t>
            </a:r>
            <a:r>
              <a:rPr lang="en-GB" sz="2800" dirty="0" err="1" smtClean="0">
                <a:latin typeface="Garamond" pitchFamily="18" charset="0"/>
              </a:rPr>
              <a:t>erfolgt</a:t>
            </a:r>
            <a:r>
              <a:rPr lang="en-GB" sz="2800" dirty="0" smtClean="0">
                <a:latin typeface="Garamond" pitchFamily="18" charset="0"/>
              </a:rPr>
              <a:t> </a:t>
            </a:r>
            <a:r>
              <a:rPr lang="en-GB" sz="2800" dirty="0" err="1" smtClean="0">
                <a:latin typeface="Garamond" pitchFamily="18" charset="0"/>
              </a:rPr>
              <a:t>ein</a:t>
            </a:r>
            <a:r>
              <a:rPr lang="en-GB" sz="2800" dirty="0" smtClean="0">
                <a:latin typeface="Garamond" pitchFamily="18" charset="0"/>
              </a:rPr>
              <a:t> </a:t>
            </a:r>
            <a:r>
              <a:rPr lang="en-GB" sz="2800" dirty="0" err="1" smtClean="0">
                <a:latin typeface="Garamond" pitchFamily="18" charset="0"/>
              </a:rPr>
              <a:t>Anerkenntnisurteil</a:t>
            </a:r>
            <a:r>
              <a:rPr lang="en-GB" sz="2800" dirty="0" smtClean="0">
                <a:latin typeface="Garamond" pitchFamily="18" charset="0"/>
              </a:rPr>
              <a:t>, </a:t>
            </a:r>
            <a:r>
              <a:rPr lang="en-GB" sz="2800" dirty="0" err="1" smtClean="0">
                <a:latin typeface="Garamond" pitchFamily="18" charset="0"/>
              </a:rPr>
              <a:t>weil</a:t>
            </a:r>
            <a:r>
              <a:rPr lang="en-GB" sz="2800" dirty="0" smtClean="0">
                <a:latin typeface="Garamond" pitchFamily="18" charset="0"/>
              </a:rPr>
              <a:t> </a:t>
            </a:r>
            <a:r>
              <a:rPr lang="en-GB" sz="2800" dirty="0" err="1" smtClean="0">
                <a:latin typeface="Garamond" pitchFamily="18" charset="0"/>
              </a:rPr>
              <a:t>Versicherung</a:t>
            </a:r>
            <a:r>
              <a:rPr lang="en-GB" sz="2800" dirty="0" smtClean="0">
                <a:latin typeface="Garamond" pitchFamily="18" charset="0"/>
              </a:rPr>
              <a:t> </a:t>
            </a:r>
            <a:r>
              <a:rPr lang="en-GB" sz="2800" dirty="0" err="1" smtClean="0">
                <a:latin typeface="Garamond" pitchFamily="18" charset="0"/>
              </a:rPr>
              <a:t>einsieht</a:t>
            </a:r>
            <a:r>
              <a:rPr lang="en-GB" sz="2800" dirty="0" smtClean="0">
                <a:latin typeface="Garamond" pitchFamily="18" charset="0"/>
              </a:rPr>
              <a:t>, </a:t>
            </a:r>
            <a:r>
              <a:rPr lang="en-GB" sz="2800" dirty="0" err="1" smtClean="0">
                <a:latin typeface="Garamond" pitchFamily="18" charset="0"/>
              </a:rPr>
              <a:t>dass</a:t>
            </a:r>
            <a:r>
              <a:rPr lang="en-GB" sz="2800" dirty="0" smtClean="0">
                <a:latin typeface="Garamond" pitchFamily="18" charset="0"/>
              </a:rPr>
              <a:t> eine </a:t>
            </a:r>
            <a:r>
              <a:rPr lang="en-GB" sz="2800" b="1" dirty="0" err="1" smtClean="0">
                <a:latin typeface="Garamond" pitchFamily="18" charset="0"/>
              </a:rPr>
              <a:t>unmittelbare</a:t>
            </a:r>
            <a:r>
              <a:rPr lang="en-GB" sz="2800" b="1" dirty="0" smtClean="0">
                <a:latin typeface="Garamond" pitchFamily="18" charset="0"/>
              </a:rPr>
              <a:t> </a:t>
            </a:r>
            <a:r>
              <a:rPr lang="en-GB" sz="2800" b="1" dirty="0" err="1" smtClean="0">
                <a:latin typeface="Garamond" pitchFamily="18" charset="0"/>
              </a:rPr>
              <a:t>Diskriminierung</a:t>
            </a:r>
            <a:r>
              <a:rPr lang="en-GB" sz="2800" b="1" dirty="0" smtClean="0">
                <a:latin typeface="Garamond" pitchFamily="18" charset="0"/>
              </a:rPr>
              <a:t> </a:t>
            </a:r>
            <a:r>
              <a:rPr lang="en-GB" sz="2800" dirty="0" err="1" smtClean="0">
                <a:latin typeface="Garamond" pitchFamily="18" charset="0"/>
              </a:rPr>
              <a:t>vorgelegen</a:t>
            </a:r>
            <a:r>
              <a:rPr lang="en-GB" sz="2800" dirty="0" smtClean="0">
                <a:latin typeface="Garamond" pitchFamily="18" charset="0"/>
              </a:rPr>
              <a:t> </a:t>
            </a:r>
            <a:r>
              <a:rPr lang="en-GB" sz="2800" dirty="0" err="1" smtClean="0">
                <a:latin typeface="Garamond" pitchFamily="18" charset="0"/>
              </a:rPr>
              <a:t>ist</a:t>
            </a:r>
            <a:endParaRPr lang="en-GB" sz="2800" dirty="0" smtClean="0">
              <a:latin typeface="Garamond" pitchFamily="18" charset="0"/>
            </a:endParaRPr>
          </a:p>
        </p:txBody>
      </p:sp>
      <p:sp>
        <p:nvSpPr>
          <p:cNvPr id="7" name="Datumsplatzhalter 3"/>
          <p:cNvSpPr>
            <a:spLocks noGrp="1"/>
          </p:cNvSpPr>
          <p:nvPr>
            <p:ph type="dt" sz="quarter" idx="10"/>
          </p:nvPr>
        </p:nvSpPr>
        <p:spPr>
          <a:xfrm>
            <a:off x="500034" y="6072206"/>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fld id="{0E395F21-8261-4461-92DD-61477DD8864A}" type="slidenum">
              <a:rPr lang="de-DE" smtClean="0">
                <a:latin typeface="Arial Black" pitchFamily="34" charset="0"/>
              </a:rPr>
              <a:pPr eaLnBrk="1" hangingPunct="1"/>
              <a:t>5</a:t>
            </a:fld>
            <a:endParaRPr lang="de-DE" smtClean="0">
              <a:latin typeface="Arial Black" pitchFamily="34" charset="0"/>
            </a:endParaRPr>
          </a:p>
        </p:txBody>
      </p:sp>
      <p:sp>
        <p:nvSpPr>
          <p:cNvPr id="7172" name="Rectangle 1"/>
          <p:cNvSpPr>
            <a:spLocks noGrp="1" noChangeArrowheads="1"/>
          </p:cNvSpPr>
          <p:nvPr>
            <p:ph type="title"/>
          </p:nvPr>
        </p:nvSpPr>
        <p:spPr>
          <a:xfrm>
            <a:off x="346074" y="257175"/>
            <a:ext cx="8012139"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kern="1200" dirty="0" err="1" smtClean="0">
                <a:solidFill>
                  <a:schemeClr val="bg1"/>
                </a:solidFill>
                <a:latin typeface="Garamond" pitchFamily="18" charset="0"/>
                <a:ea typeface="+mn-ea"/>
                <a:cs typeface="+mn-cs"/>
              </a:rPr>
              <a:t>Wieviele</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Menschen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leben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mit</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Behinderungen</a:t>
            </a:r>
            <a:r>
              <a:rPr lang="en-GB" sz="2800" b="1" kern="1200" dirty="0" smtClean="0">
                <a:solidFill>
                  <a:schemeClr val="bg1"/>
                </a:solidFill>
                <a:latin typeface="Garamond" pitchFamily="18" charset="0"/>
                <a:ea typeface="+mn-ea"/>
                <a:cs typeface="+mn-cs"/>
              </a:rPr>
              <a:t>?</a:t>
            </a:r>
          </a:p>
        </p:txBody>
      </p:sp>
      <p:sp>
        <p:nvSpPr>
          <p:cNvPr id="8196" name="Rectangle 2"/>
          <p:cNvSpPr>
            <a:spLocks noGrp="1" noChangeArrowheads="1"/>
          </p:cNvSpPr>
          <p:nvPr>
            <p:ph type="body" idx="1"/>
          </p:nvPr>
        </p:nvSpPr>
        <p:spPr>
          <a:xfrm>
            <a:off x="468313" y="3429000"/>
            <a:ext cx="8229600" cy="2833688"/>
          </a:xfrm>
        </p:spPr>
        <p:txBody>
          <a:bodyPr lIns="0" tIns="0" rIns="0" bIns="0"/>
          <a:lstStyle/>
          <a:p>
            <a:pPr eaLnBrk="1" hangingPunct="1">
              <a:lnSpc>
                <a:spcPct val="90000"/>
              </a:lnSpc>
              <a:buClr>
                <a:schemeClr val="accent6">
                  <a:lumMod val="60000"/>
                  <a:lumOff val="40000"/>
                </a:schemeClr>
              </a:buClr>
              <a:buNone/>
              <a:defRPr/>
            </a:pPr>
            <a:r>
              <a:rPr lang="de-AT" sz="2400" kern="1200" dirty="0" smtClean="0">
                <a:latin typeface="Garamond" pitchFamily="18" charset="0"/>
              </a:rPr>
              <a:t>	</a:t>
            </a:r>
            <a:r>
              <a:rPr lang="de-AT" sz="2400" b="1" kern="1200" dirty="0" smtClean="0">
                <a:latin typeface="Garamond" pitchFamily="18" charset="0"/>
              </a:rPr>
              <a:t>Weltweit</a:t>
            </a:r>
            <a:r>
              <a:rPr lang="de-AT" sz="2400" kern="1200" dirty="0" smtClean="0">
                <a:latin typeface="Garamond" pitchFamily="18" charset="0"/>
              </a:rPr>
              <a:t> ca.15</a:t>
            </a:r>
            <a:r>
              <a:rPr lang="de-AT" sz="2400" kern="1200" dirty="0">
                <a:latin typeface="Garamond" pitchFamily="18" charset="0"/>
              </a:rPr>
              <a:t>% </a:t>
            </a:r>
            <a:r>
              <a:rPr lang="de-AT" sz="2400" kern="1200" dirty="0" smtClean="0">
                <a:latin typeface="Garamond" pitchFamily="18" charset="0"/>
              </a:rPr>
              <a:t>der Weltbevölkerung (WHO 2011)</a:t>
            </a:r>
            <a:br>
              <a:rPr lang="de-AT" sz="2400" kern="1200" dirty="0" smtClean="0">
                <a:latin typeface="Garamond" pitchFamily="18" charset="0"/>
              </a:rPr>
            </a:br>
            <a:r>
              <a:rPr lang="de-AT" sz="2400" kern="1200" dirty="0" smtClean="0">
                <a:latin typeface="Garamond" pitchFamily="18" charset="0"/>
              </a:rPr>
              <a:t/>
            </a:r>
            <a:br>
              <a:rPr lang="de-AT" sz="2400" kern="1200" dirty="0" smtClean="0">
                <a:latin typeface="Garamond" pitchFamily="18" charset="0"/>
              </a:rPr>
            </a:br>
            <a:r>
              <a:rPr lang="de-AT" sz="2400" b="1" kern="1200" dirty="0" smtClean="0">
                <a:latin typeface="Garamond" pitchFamily="18" charset="0"/>
              </a:rPr>
              <a:t>in Österreich </a:t>
            </a:r>
            <a:r>
              <a:rPr lang="de-AT" sz="2400" kern="1200" dirty="0" smtClean="0">
                <a:latin typeface="Garamond" pitchFamily="18" charset="0"/>
              </a:rPr>
              <a:t>ca. 1,7 </a:t>
            </a:r>
            <a:r>
              <a:rPr lang="de-AT" sz="2400" kern="1200" dirty="0">
                <a:latin typeface="Garamond" pitchFamily="18" charset="0"/>
              </a:rPr>
              <a:t>Millionen – 20% </a:t>
            </a:r>
            <a:r>
              <a:rPr lang="de-AT" sz="2400" kern="1200" dirty="0" smtClean="0">
                <a:latin typeface="Garamond" pitchFamily="18" charset="0"/>
              </a:rPr>
              <a:t>der Bevölkerung:</a:t>
            </a:r>
            <a:r>
              <a:rPr lang="de-AT" sz="2400" kern="1200" dirty="0">
                <a:latin typeface="Garamond" pitchFamily="18" charset="0"/>
              </a:rPr>
              <a:t/>
            </a:r>
            <a:br>
              <a:rPr lang="de-AT" sz="2400" kern="1200" dirty="0">
                <a:latin typeface="Garamond" pitchFamily="18" charset="0"/>
              </a:rPr>
            </a:br>
            <a:r>
              <a:rPr lang="de-AT" sz="2400" kern="1200" dirty="0">
                <a:latin typeface="Garamond" pitchFamily="18" charset="0"/>
              </a:rPr>
              <a:t>- 1 </a:t>
            </a:r>
            <a:r>
              <a:rPr lang="de-AT" sz="2400" kern="1200" dirty="0" err="1">
                <a:latin typeface="Garamond" pitchFamily="18" charset="0"/>
              </a:rPr>
              <a:t>Mio</a:t>
            </a:r>
            <a:r>
              <a:rPr lang="de-AT" sz="2400" kern="1200" dirty="0">
                <a:latin typeface="Garamond" pitchFamily="18" charset="0"/>
              </a:rPr>
              <a:t> </a:t>
            </a:r>
            <a:r>
              <a:rPr lang="de-AT" sz="2400" kern="1200" dirty="0" smtClean="0">
                <a:latin typeface="Garamond" pitchFamily="18" charset="0"/>
              </a:rPr>
              <a:t>mit Mobilitätseinschränkungen (50 T benützen Rollstuhl)</a:t>
            </a:r>
            <a:r>
              <a:rPr lang="de-AT" sz="2400" kern="1200" dirty="0">
                <a:latin typeface="Garamond" pitchFamily="18" charset="0"/>
              </a:rPr>
              <a:t/>
            </a:r>
            <a:br>
              <a:rPr lang="de-AT" sz="2400" kern="1200" dirty="0">
                <a:latin typeface="Garamond" pitchFamily="18" charset="0"/>
              </a:rPr>
            </a:br>
            <a:r>
              <a:rPr lang="de-AT" sz="2400" kern="1200" dirty="0">
                <a:latin typeface="Garamond" pitchFamily="18" charset="0"/>
              </a:rPr>
              <a:t>- 0,3 </a:t>
            </a:r>
            <a:r>
              <a:rPr lang="de-AT" sz="2400" kern="1200" dirty="0" err="1">
                <a:latin typeface="Garamond" pitchFamily="18" charset="0"/>
              </a:rPr>
              <a:t>Mio</a:t>
            </a:r>
            <a:r>
              <a:rPr lang="de-AT" sz="2400" kern="1200" dirty="0">
                <a:latin typeface="Garamond" pitchFamily="18" charset="0"/>
              </a:rPr>
              <a:t> </a:t>
            </a:r>
            <a:r>
              <a:rPr lang="de-AT" sz="2400" kern="1200" dirty="0" smtClean="0">
                <a:latin typeface="Garamond" pitchFamily="18" charset="0"/>
              </a:rPr>
              <a:t>mit starker Sehbeeinträchtigung</a:t>
            </a:r>
            <a:r>
              <a:rPr lang="de-AT" sz="2400" kern="1200" dirty="0">
                <a:latin typeface="Garamond" pitchFamily="18" charset="0"/>
              </a:rPr>
              <a:t/>
            </a:r>
            <a:br>
              <a:rPr lang="de-AT" sz="2400" kern="1200" dirty="0">
                <a:latin typeface="Garamond" pitchFamily="18" charset="0"/>
              </a:rPr>
            </a:br>
            <a:r>
              <a:rPr lang="de-AT" sz="2400" kern="1200" dirty="0">
                <a:latin typeface="Garamond" pitchFamily="18" charset="0"/>
              </a:rPr>
              <a:t>- 0,2 </a:t>
            </a:r>
            <a:r>
              <a:rPr lang="de-AT" sz="2400" kern="1200" dirty="0" err="1">
                <a:latin typeface="Garamond" pitchFamily="18" charset="0"/>
              </a:rPr>
              <a:t>Mio</a:t>
            </a:r>
            <a:r>
              <a:rPr lang="de-AT" sz="2400" kern="1200" dirty="0">
                <a:latin typeface="Garamond" pitchFamily="18" charset="0"/>
              </a:rPr>
              <a:t> </a:t>
            </a:r>
            <a:r>
              <a:rPr lang="de-AT" sz="2400" kern="1200" dirty="0" smtClean="0">
                <a:latin typeface="Garamond" pitchFamily="18" charset="0"/>
              </a:rPr>
              <a:t>mit psychischen/neurologischen Beeinträchtigungen</a:t>
            </a:r>
            <a:r>
              <a:rPr lang="de-AT" sz="2400" kern="1200" dirty="0">
                <a:latin typeface="Garamond" pitchFamily="18" charset="0"/>
              </a:rPr>
              <a:t/>
            </a:r>
            <a:br>
              <a:rPr lang="de-AT" sz="2400" kern="1200" dirty="0">
                <a:latin typeface="Garamond" pitchFamily="18" charset="0"/>
              </a:rPr>
            </a:br>
            <a:r>
              <a:rPr lang="de-AT" sz="2400" kern="1200" dirty="0">
                <a:latin typeface="Garamond" pitchFamily="18" charset="0"/>
              </a:rPr>
              <a:t>- 0,2 </a:t>
            </a:r>
            <a:r>
              <a:rPr lang="de-AT" sz="2400" kern="1200" dirty="0" err="1">
                <a:latin typeface="Garamond" pitchFamily="18" charset="0"/>
              </a:rPr>
              <a:t>Mio</a:t>
            </a:r>
            <a:r>
              <a:rPr lang="de-AT" sz="2400" kern="1200" dirty="0">
                <a:latin typeface="Garamond" pitchFamily="18" charset="0"/>
              </a:rPr>
              <a:t> </a:t>
            </a:r>
            <a:r>
              <a:rPr lang="de-AT" sz="2400" kern="1200" dirty="0" smtClean="0">
                <a:latin typeface="Garamond" pitchFamily="18" charset="0"/>
              </a:rPr>
              <a:t>mit starker Hörbeeinträchtigung </a:t>
            </a:r>
            <a:r>
              <a:rPr lang="de-AT" sz="2400" kern="1200" dirty="0">
                <a:latin typeface="Garamond" pitchFamily="18" charset="0"/>
              </a:rPr>
              <a:t/>
            </a:r>
            <a:br>
              <a:rPr lang="de-AT" sz="2400" kern="1200" dirty="0">
                <a:latin typeface="Garamond" pitchFamily="18" charset="0"/>
              </a:rPr>
            </a:br>
            <a:r>
              <a:rPr lang="de-AT" sz="2400" kern="1200" dirty="0">
                <a:latin typeface="Garamond" pitchFamily="18" charset="0"/>
              </a:rPr>
              <a:t>- 0,1 </a:t>
            </a:r>
            <a:r>
              <a:rPr lang="de-AT" sz="2400" kern="1200" dirty="0" err="1">
                <a:latin typeface="Garamond" pitchFamily="18" charset="0"/>
              </a:rPr>
              <a:t>Mio</a:t>
            </a:r>
            <a:r>
              <a:rPr lang="de-AT" sz="2400" kern="1200" dirty="0">
                <a:latin typeface="Garamond" pitchFamily="18" charset="0"/>
              </a:rPr>
              <a:t> </a:t>
            </a:r>
            <a:r>
              <a:rPr lang="de-AT" sz="2400" kern="1200" dirty="0" smtClean="0">
                <a:latin typeface="Garamond" pitchFamily="18" charset="0"/>
              </a:rPr>
              <a:t>mit Lernschwierigkeiten</a:t>
            </a:r>
            <a:endParaRPr lang="en-GB" sz="2800" dirty="0" smtClean="0">
              <a:latin typeface="Garamond" pitchFamily="18" charset="0"/>
            </a:endParaRPr>
          </a:p>
        </p:txBody>
      </p:sp>
      <p:pic>
        <p:nvPicPr>
          <p:cNvPr id="1229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350" y="1196975"/>
            <a:ext cx="5635625"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liennummernplatzhalter 5"/>
          <p:cNvSpPr>
            <a:spLocks noGrp="1"/>
          </p:cNvSpPr>
          <p:nvPr>
            <p:ph type="sldNum" sz="quarter" idx="12"/>
          </p:nvPr>
        </p:nvSpPr>
        <p:spPr>
          <a:noFill/>
        </p:spPr>
        <p:txBody>
          <a:bodyPr/>
          <a:lstStyle/>
          <a:p>
            <a:fld id="{E536B770-2E1B-49F8-9588-CC90E0957E1F}" type="slidenum">
              <a:rPr lang="de-DE" smtClean="0"/>
              <a:pPr/>
              <a:t>6</a:t>
            </a:fld>
            <a:endParaRPr lang="de-DE" smtClean="0"/>
          </a:p>
        </p:txBody>
      </p:sp>
      <p:sp>
        <p:nvSpPr>
          <p:cNvPr id="5124" name="Rectangle 1"/>
          <p:cNvSpPr>
            <a:spLocks noGrp="1" noChangeArrowheads="1"/>
          </p:cNvSpPr>
          <p:nvPr>
            <p:ph type="title"/>
          </p:nvPr>
        </p:nvSpPr>
        <p:spPr>
          <a:xfrm>
            <a:off x="276225" y="273050"/>
            <a:ext cx="7745413"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Entwicklung</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im</a:t>
            </a:r>
            <a:r>
              <a:rPr lang="en-GB" sz="2800" b="1" kern="1200" dirty="0" smtClean="0">
                <a:solidFill>
                  <a:schemeClr val="bg1"/>
                </a:solidFill>
                <a:latin typeface="Garamond" pitchFamily="18" charset="0"/>
                <a:ea typeface="+mn-ea"/>
                <a:cs typeface="+mn-cs"/>
              </a:rPr>
              <a:t> 20. </a:t>
            </a:r>
            <a:r>
              <a:rPr lang="en-GB" sz="2800" b="1" kern="1200" dirty="0" err="1" smtClean="0">
                <a:solidFill>
                  <a:schemeClr val="bg1"/>
                </a:solidFill>
                <a:latin typeface="Garamond" pitchFamily="18" charset="0"/>
                <a:ea typeface="+mn-ea"/>
                <a:cs typeface="+mn-cs"/>
              </a:rPr>
              <a:t>Jahrhundert</a:t>
            </a:r>
            <a:r>
              <a:rPr lang="en-GB" sz="2800" b="1" kern="1200" dirty="0" smtClean="0">
                <a:solidFill>
                  <a:schemeClr val="bg1"/>
                </a:solidFill>
                <a:latin typeface="Garamond" pitchFamily="18" charset="0"/>
                <a:ea typeface="+mn-ea"/>
                <a:cs typeface="+mn-cs"/>
              </a:rPr>
              <a:t>: </a:t>
            </a:r>
            <a:br>
              <a:rPr lang="en-GB" sz="2800" b="1" kern="1200" dirty="0" smtClean="0">
                <a:solidFill>
                  <a:schemeClr val="bg1"/>
                </a:solidFill>
                <a:latin typeface="Garamond" pitchFamily="18" charset="0"/>
                <a:ea typeface="+mn-ea"/>
                <a:cs typeface="+mn-cs"/>
              </a:rPr>
            </a:b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Weg</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zur</a:t>
            </a:r>
            <a:r>
              <a:rPr lang="en-GB" sz="2800" b="1" kern="1200" dirty="0" smtClean="0">
                <a:solidFill>
                  <a:schemeClr val="bg1"/>
                </a:solidFill>
                <a:latin typeface="Garamond" pitchFamily="18" charset="0"/>
                <a:ea typeface="+mn-ea"/>
                <a:cs typeface="+mn-cs"/>
              </a:rPr>
              <a:t> Integration </a:t>
            </a:r>
          </a:p>
        </p:txBody>
      </p:sp>
      <p:sp>
        <p:nvSpPr>
          <p:cNvPr id="5125" name="Rectangle 2"/>
          <p:cNvSpPr>
            <a:spLocks noGrp="1" noChangeArrowheads="1"/>
          </p:cNvSpPr>
          <p:nvPr>
            <p:ph type="body" idx="1"/>
          </p:nvPr>
        </p:nvSpPr>
        <p:spPr>
          <a:xfrm>
            <a:off x="539750" y="1341438"/>
            <a:ext cx="7924800" cy="4679950"/>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Nach</a:t>
            </a:r>
            <a:r>
              <a:rPr lang="en-GB" sz="2400" dirty="0" smtClean="0">
                <a:latin typeface="Garamond" pitchFamily="18" charset="0"/>
              </a:rPr>
              <a:t> </a:t>
            </a:r>
            <a:r>
              <a:rPr lang="en-GB" sz="2400" dirty="0" err="1" smtClean="0">
                <a:latin typeface="Garamond" pitchFamily="18" charset="0"/>
              </a:rPr>
              <a:t>dem</a:t>
            </a:r>
            <a:r>
              <a:rPr lang="en-GB" sz="2400" dirty="0" smtClean="0">
                <a:latin typeface="Garamond" pitchFamily="18" charset="0"/>
              </a:rPr>
              <a:t> 1. </a:t>
            </a:r>
            <a:r>
              <a:rPr lang="en-GB" sz="2400" dirty="0" err="1" smtClean="0">
                <a:latin typeface="Garamond" pitchFamily="18" charset="0"/>
              </a:rPr>
              <a:t>Weltkrieg</a:t>
            </a:r>
            <a:r>
              <a:rPr lang="en-GB" sz="2400" dirty="0" smtClean="0">
                <a:latin typeface="Garamond" pitchFamily="18" charset="0"/>
              </a:rPr>
              <a:t> </a:t>
            </a:r>
            <a:r>
              <a:rPr lang="en-GB" sz="2400" dirty="0" err="1" smtClean="0">
                <a:latin typeface="Garamond" pitchFamily="18" charset="0"/>
              </a:rPr>
              <a:t>stehen</a:t>
            </a:r>
            <a:r>
              <a:rPr lang="en-GB" sz="2400" dirty="0" smtClean="0">
                <a:latin typeface="Garamond" pitchFamily="18" charset="0"/>
              </a:rPr>
              <a:t> </a:t>
            </a:r>
            <a:r>
              <a:rPr lang="en-GB" sz="2400" dirty="0" err="1" smtClean="0">
                <a:latin typeface="Garamond" pitchFamily="18" charset="0"/>
              </a:rPr>
              <a:t>Kriegs-Behinderte</a:t>
            </a:r>
            <a:r>
              <a:rPr lang="en-GB" sz="2400" dirty="0" smtClean="0">
                <a:latin typeface="Garamond" pitchFamily="18" charset="0"/>
              </a:rPr>
              <a:t> </a:t>
            </a:r>
            <a:r>
              <a:rPr lang="en-GB" sz="2400" dirty="0" err="1" smtClean="0">
                <a:latin typeface="Garamond" pitchFamily="18" charset="0"/>
              </a:rPr>
              <a:t>im</a:t>
            </a:r>
            <a:r>
              <a:rPr lang="en-GB" sz="2400" dirty="0" smtClean="0">
                <a:latin typeface="Garamond" pitchFamily="18" charset="0"/>
              </a:rPr>
              <a:t> </a:t>
            </a:r>
            <a:r>
              <a:rPr lang="en-GB" sz="2400" dirty="0" err="1" smtClean="0">
                <a:latin typeface="Garamond" pitchFamily="18" charset="0"/>
              </a:rPr>
              <a:t>Zentrum</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a:t>
            </a:r>
            <a:r>
              <a:rPr lang="en-GB" sz="2400" dirty="0" err="1" smtClean="0">
                <a:latin typeface="Garamond" pitchFamily="18" charset="0"/>
              </a:rPr>
              <a:t>Politik</a:t>
            </a:r>
            <a:r>
              <a:rPr lang="en-GB" sz="2400" dirty="0" smtClean="0">
                <a:latin typeface="Garamond" pitchFamily="18" charset="0"/>
              </a:rPr>
              <a:t> - </a:t>
            </a:r>
            <a:r>
              <a:rPr lang="en-GB" sz="2400" dirty="0" err="1" smtClean="0">
                <a:latin typeface="Garamond" pitchFamily="18" charset="0"/>
              </a:rPr>
              <a:t>sie</a:t>
            </a:r>
            <a:r>
              <a:rPr lang="en-GB" sz="2400" dirty="0" smtClean="0">
                <a:latin typeface="Garamond" pitchFamily="18" charset="0"/>
              </a:rPr>
              <a:t> </a:t>
            </a:r>
            <a:r>
              <a:rPr lang="en-GB" sz="2400" dirty="0" err="1" smtClean="0">
                <a:latin typeface="Garamond" pitchFamily="18" charset="0"/>
              </a:rPr>
              <a:t>erhalten</a:t>
            </a:r>
            <a:r>
              <a:rPr lang="en-GB" sz="2400" dirty="0" smtClean="0">
                <a:latin typeface="Garamond" pitchFamily="18" charset="0"/>
              </a:rPr>
              <a:t> </a:t>
            </a:r>
            <a:r>
              <a:rPr lang="en-GB" sz="2400" dirty="0" err="1" smtClean="0">
                <a:latin typeface="Garamond" pitchFamily="18" charset="0"/>
              </a:rPr>
              <a:t>staatliche</a:t>
            </a:r>
            <a:r>
              <a:rPr lang="en-GB" sz="2400" dirty="0" smtClean="0">
                <a:latin typeface="Garamond" pitchFamily="18" charset="0"/>
              </a:rPr>
              <a:t> </a:t>
            </a:r>
            <a:r>
              <a:rPr lang="en-GB" sz="2400" dirty="0" err="1" smtClean="0">
                <a:latin typeface="Garamond" pitchFamily="18" charset="0"/>
              </a:rPr>
              <a:t>Geldleistungen</a:t>
            </a:r>
            <a:r>
              <a:rPr lang="en-GB" sz="2400" dirty="0" smtClean="0">
                <a:latin typeface="Garamond" pitchFamily="18" charset="0"/>
              </a:rPr>
              <a:t> und </a:t>
            </a:r>
            <a:r>
              <a:rPr lang="en-GB" sz="2400" dirty="0" err="1" smtClean="0">
                <a:latin typeface="Garamond" pitchFamily="18" charset="0"/>
              </a:rPr>
              <a:t>Unterstützung</a:t>
            </a:r>
            <a:r>
              <a:rPr lang="en-GB" sz="2400" dirty="0" smtClean="0">
                <a:latin typeface="Garamond" pitchFamily="18" charset="0"/>
              </a:rPr>
              <a:t>, um </a:t>
            </a:r>
            <a:r>
              <a:rPr lang="en-GB" sz="2400" dirty="0" err="1" smtClean="0">
                <a:latin typeface="Garamond" pitchFamily="18" charset="0"/>
              </a:rPr>
              <a:t>Beschäftigung</a:t>
            </a:r>
            <a:r>
              <a:rPr lang="en-GB" sz="2400" dirty="0" smtClean="0">
                <a:latin typeface="Garamond" pitchFamily="18" charset="0"/>
              </a:rPr>
              <a:t> </a:t>
            </a:r>
            <a:r>
              <a:rPr lang="en-GB" sz="2400" dirty="0" err="1" smtClean="0">
                <a:latin typeface="Garamond" pitchFamily="18" charset="0"/>
              </a:rPr>
              <a:t>zu</a:t>
            </a:r>
            <a:r>
              <a:rPr lang="en-GB" sz="2400" dirty="0" smtClean="0">
                <a:latin typeface="Garamond" pitchFamily="18" charset="0"/>
              </a:rPr>
              <a:t> </a:t>
            </a:r>
            <a:r>
              <a:rPr lang="en-GB" sz="2400" dirty="0" err="1" smtClean="0">
                <a:latin typeface="Garamond" pitchFamily="18" charset="0"/>
              </a:rPr>
              <a:t>finden</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Nach</a:t>
            </a:r>
            <a:r>
              <a:rPr lang="en-GB" sz="2400" dirty="0" smtClean="0">
                <a:latin typeface="Garamond" pitchFamily="18" charset="0"/>
              </a:rPr>
              <a:t> </a:t>
            </a:r>
            <a:r>
              <a:rPr lang="en-GB" sz="2400" dirty="0" err="1" smtClean="0">
                <a:latin typeface="Garamond" pitchFamily="18" charset="0"/>
              </a:rPr>
              <a:t>dem</a:t>
            </a:r>
            <a:r>
              <a:rPr lang="en-GB" sz="2400" dirty="0" smtClean="0">
                <a:latin typeface="Garamond" pitchFamily="18" charset="0"/>
              </a:rPr>
              <a:t> 2. </a:t>
            </a:r>
            <a:r>
              <a:rPr lang="en-GB" sz="2400" dirty="0" err="1" smtClean="0">
                <a:latin typeface="Garamond" pitchFamily="18" charset="0"/>
              </a:rPr>
              <a:t>Weltkrieg</a:t>
            </a:r>
            <a:r>
              <a:rPr lang="en-GB" sz="2400" dirty="0" smtClean="0">
                <a:latin typeface="Garamond" pitchFamily="18" charset="0"/>
              </a:rPr>
              <a:t> </a:t>
            </a:r>
            <a:r>
              <a:rPr lang="en-GB" sz="2400" dirty="0" err="1" smtClean="0">
                <a:latin typeface="Garamond" pitchFamily="18" charset="0"/>
              </a:rPr>
              <a:t>werden</a:t>
            </a:r>
            <a:r>
              <a:rPr lang="en-GB" sz="2400" dirty="0" smtClean="0">
                <a:latin typeface="Garamond" pitchFamily="18" charset="0"/>
              </a:rPr>
              <a:t> </a:t>
            </a:r>
            <a:r>
              <a:rPr lang="en-GB" sz="2400" dirty="0" err="1" smtClean="0">
                <a:latin typeface="Garamond" pitchFamily="18" charset="0"/>
              </a:rPr>
              <a:t>auch</a:t>
            </a:r>
            <a:r>
              <a:rPr lang="en-GB" sz="2400" dirty="0" smtClean="0">
                <a:latin typeface="Garamond" pitchFamily="18" charset="0"/>
              </a:rPr>
              <a:t> </a:t>
            </a:r>
            <a:r>
              <a:rPr lang="en-GB" sz="2400" dirty="0" err="1" smtClean="0">
                <a:latin typeface="Garamond" pitchFamily="18" charset="0"/>
              </a:rPr>
              <a:t>Behinderte</a:t>
            </a:r>
            <a:r>
              <a:rPr lang="en-GB" sz="2400" dirty="0" smtClean="0">
                <a:latin typeface="Garamond" pitchFamily="18" charset="0"/>
              </a:rPr>
              <a:t> </a:t>
            </a:r>
            <a:r>
              <a:rPr lang="en-GB" sz="2400" dirty="0" err="1" smtClean="0">
                <a:latin typeface="Garamond" pitchFamily="18" charset="0"/>
              </a:rPr>
              <a:t>nach</a:t>
            </a:r>
            <a:r>
              <a:rPr lang="en-GB" sz="2400" dirty="0" smtClean="0">
                <a:latin typeface="Garamond" pitchFamily="18" charset="0"/>
              </a:rPr>
              <a:t> </a:t>
            </a:r>
            <a:r>
              <a:rPr lang="en-GB" sz="2400" dirty="0" err="1" smtClean="0">
                <a:latin typeface="Garamond" pitchFamily="18" charset="0"/>
              </a:rPr>
              <a:t>Arbeitsunfällen</a:t>
            </a:r>
            <a:r>
              <a:rPr lang="en-GB" sz="2400" dirty="0" smtClean="0">
                <a:latin typeface="Garamond" pitchFamily="18" charset="0"/>
              </a:rPr>
              <a:t> in </a:t>
            </a:r>
            <a:r>
              <a:rPr lang="en-GB" sz="2400" dirty="0" err="1" smtClean="0">
                <a:latin typeface="Garamond" pitchFamily="18" charset="0"/>
              </a:rPr>
              <a:t>Schutzbestimmungen</a:t>
            </a:r>
            <a:r>
              <a:rPr lang="en-GB" sz="2400" dirty="0" smtClean="0">
                <a:latin typeface="Garamond" pitchFamily="18" charset="0"/>
              </a:rPr>
              <a:t> </a:t>
            </a:r>
            <a:r>
              <a:rPr lang="en-GB" sz="2400" dirty="0" err="1" smtClean="0">
                <a:latin typeface="Garamond" pitchFamily="18" charset="0"/>
              </a:rPr>
              <a:t>einbezogen</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Erst</a:t>
            </a:r>
            <a:r>
              <a:rPr lang="en-GB" sz="2400" dirty="0" smtClean="0">
                <a:latin typeface="Garamond" pitchFamily="18" charset="0"/>
              </a:rPr>
              <a:t> </a:t>
            </a:r>
            <a:r>
              <a:rPr lang="en-GB" sz="2400" dirty="0" err="1" smtClean="0">
                <a:latin typeface="Garamond" pitchFamily="18" charset="0"/>
              </a:rPr>
              <a:t>Ende</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60-er </a:t>
            </a:r>
            <a:r>
              <a:rPr lang="en-GB" sz="2400" dirty="0" err="1" smtClean="0">
                <a:latin typeface="Garamond" pitchFamily="18" charset="0"/>
              </a:rPr>
              <a:t>Jahre</a:t>
            </a:r>
            <a:r>
              <a:rPr lang="en-GB" sz="2400" dirty="0" smtClean="0">
                <a:latin typeface="Garamond" pitchFamily="18" charset="0"/>
              </a:rPr>
              <a:t> </a:t>
            </a:r>
            <a:r>
              <a:rPr lang="en-GB" sz="2400" dirty="0" err="1" smtClean="0">
                <a:latin typeface="Garamond" pitchFamily="18" charset="0"/>
              </a:rPr>
              <a:t>erfolgt</a:t>
            </a:r>
            <a:r>
              <a:rPr lang="en-GB" sz="2400" dirty="0" smtClean="0">
                <a:latin typeface="Garamond" pitchFamily="18" charset="0"/>
              </a:rPr>
              <a:t> </a:t>
            </a:r>
            <a:r>
              <a:rPr lang="en-GB" sz="2400" dirty="0" err="1" smtClean="0">
                <a:latin typeface="Garamond" pitchFamily="18" charset="0"/>
              </a:rPr>
              <a:t>Einbeziehung</a:t>
            </a:r>
            <a:r>
              <a:rPr lang="en-GB" sz="2400" dirty="0" smtClean="0">
                <a:latin typeface="Garamond" pitchFamily="18" charset="0"/>
              </a:rPr>
              <a:t> </a:t>
            </a:r>
            <a:r>
              <a:rPr lang="en-GB" sz="2400" dirty="0" err="1" smtClean="0">
                <a:latin typeface="Garamond" pitchFamily="18" charset="0"/>
              </a:rPr>
              <a:t>aller</a:t>
            </a:r>
            <a:r>
              <a:rPr lang="en-GB" sz="2400" dirty="0" smtClean="0">
                <a:latin typeface="Garamond" pitchFamily="18" charset="0"/>
              </a:rPr>
              <a:t> </a:t>
            </a:r>
            <a:r>
              <a:rPr lang="en-GB" sz="2400" dirty="0" err="1" smtClean="0">
                <a:latin typeface="Garamond" pitchFamily="18" charset="0"/>
              </a:rPr>
              <a:t>Behinderten</a:t>
            </a:r>
            <a:r>
              <a:rPr lang="en-GB" sz="2400" dirty="0" smtClean="0">
                <a:latin typeface="Garamond" pitchFamily="18" charset="0"/>
              </a:rPr>
              <a:t>, </a:t>
            </a:r>
            <a:r>
              <a:rPr lang="en-GB" sz="2400" dirty="0" err="1" smtClean="0">
                <a:latin typeface="Garamond" pitchFamily="18" charset="0"/>
              </a:rPr>
              <a:t>unabhängig</a:t>
            </a:r>
            <a:r>
              <a:rPr lang="en-GB" sz="2400" dirty="0" smtClean="0">
                <a:latin typeface="Garamond" pitchFamily="18" charset="0"/>
              </a:rPr>
              <a:t> von </a:t>
            </a:r>
            <a:r>
              <a:rPr lang="en-GB" sz="2400" dirty="0" err="1" smtClean="0">
                <a:latin typeface="Garamond" pitchFamily="18" charset="0"/>
              </a:rPr>
              <a:t>der</a:t>
            </a:r>
            <a:r>
              <a:rPr lang="en-GB" sz="2400" dirty="0" smtClean="0">
                <a:latin typeface="Garamond" pitchFamily="18" charset="0"/>
              </a:rPr>
              <a:t> </a:t>
            </a:r>
            <a:r>
              <a:rPr lang="en-GB" sz="2400" dirty="0" err="1" smtClean="0">
                <a:latin typeface="Garamond" pitchFamily="18" charset="0"/>
              </a:rPr>
              <a:t>Ursache</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a:t>
            </a:r>
            <a:r>
              <a:rPr lang="en-GB" sz="2400" dirty="0" err="1" smtClean="0">
                <a:latin typeface="Garamond" pitchFamily="18" charset="0"/>
              </a:rPr>
              <a:t>Behinderung</a:t>
            </a:r>
            <a:r>
              <a:rPr lang="en-GB" sz="2400" dirty="0" smtClean="0">
                <a:latin typeface="Garamond" pitchFamily="18" charset="0"/>
              </a:rPr>
              <a:t>, in die </a:t>
            </a:r>
            <a:r>
              <a:rPr lang="en-GB" sz="2400" dirty="0" err="1" smtClean="0">
                <a:latin typeface="Garamond" pitchFamily="18" charset="0"/>
              </a:rPr>
              <a:t>Schutzbestimmungen</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latin typeface="Garamond" pitchFamily="18" charset="0"/>
              </a:rPr>
              <a:t>In den 70-er und 80-er </a:t>
            </a:r>
            <a:r>
              <a:rPr lang="en-GB" sz="2400" dirty="0" err="1" smtClean="0">
                <a:latin typeface="Garamond" pitchFamily="18" charset="0"/>
              </a:rPr>
              <a:t>Jahren</a:t>
            </a:r>
            <a:r>
              <a:rPr lang="en-GB" sz="2400" dirty="0" smtClean="0">
                <a:latin typeface="Garamond" pitchFamily="18" charset="0"/>
              </a:rPr>
              <a:t> </a:t>
            </a:r>
            <a:r>
              <a:rPr lang="en-GB" sz="2400" dirty="0" err="1" smtClean="0">
                <a:latin typeface="Garamond" pitchFamily="18" charset="0"/>
              </a:rPr>
              <a:t>beschließen</a:t>
            </a:r>
            <a:r>
              <a:rPr lang="en-GB" sz="2400" dirty="0" smtClean="0">
                <a:latin typeface="Garamond" pitchFamily="18" charset="0"/>
              </a:rPr>
              <a:t> die </a:t>
            </a:r>
            <a:r>
              <a:rPr lang="en-GB" sz="2400" dirty="0" err="1" smtClean="0">
                <a:latin typeface="Garamond" pitchFamily="18" charset="0"/>
              </a:rPr>
              <a:t>Bundesländer</a:t>
            </a:r>
            <a:r>
              <a:rPr lang="en-GB" sz="2400" dirty="0" smtClean="0">
                <a:latin typeface="Garamond" pitchFamily="18" charset="0"/>
              </a:rPr>
              <a:t> </a:t>
            </a:r>
            <a:r>
              <a:rPr lang="en-GB" sz="2400" dirty="0" err="1" smtClean="0">
                <a:latin typeface="Garamond" pitchFamily="18" charset="0"/>
              </a:rPr>
              <a:t>Landes-Behindertengesetzes</a:t>
            </a:r>
            <a:r>
              <a:rPr lang="en-GB" sz="2400" dirty="0" smtClean="0">
                <a:latin typeface="Garamond" pitchFamily="18" charset="0"/>
              </a:rPr>
              <a:t> </a:t>
            </a:r>
            <a:r>
              <a:rPr lang="en-GB" sz="2400" dirty="0" err="1" smtClean="0">
                <a:latin typeface="Garamond" pitchFamily="18" charset="0"/>
              </a:rPr>
              <a:t>für</a:t>
            </a:r>
            <a:r>
              <a:rPr lang="en-GB" sz="2400" dirty="0" smtClean="0">
                <a:latin typeface="Garamond" pitchFamily="18" charset="0"/>
              </a:rPr>
              <a:t> </a:t>
            </a:r>
            <a:r>
              <a:rPr lang="en-GB" sz="2400" dirty="0" err="1" smtClean="0">
                <a:latin typeface="Garamond" pitchFamily="18" charset="0"/>
              </a:rPr>
              <a:t>andere</a:t>
            </a:r>
            <a:r>
              <a:rPr lang="en-GB" sz="2400" dirty="0" smtClean="0">
                <a:latin typeface="Garamond" pitchFamily="18" charset="0"/>
              </a:rPr>
              <a:t> </a:t>
            </a:r>
            <a:r>
              <a:rPr lang="en-GB" sz="2400" dirty="0" err="1" smtClean="0">
                <a:latin typeface="Garamond" pitchFamily="18" charset="0"/>
              </a:rPr>
              <a:t>Menschen</a:t>
            </a:r>
            <a:r>
              <a:rPr lang="en-GB" sz="2400" dirty="0" smtClean="0">
                <a:latin typeface="Garamond" pitchFamily="18" charset="0"/>
              </a:rPr>
              <a:t> </a:t>
            </a:r>
            <a:r>
              <a:rPr lang="en-GB" sz="2400" dirty="0" err="1" smtClean="0">
                <a:latin typeface="Garamond" pitchFamily="18" charset="0"/>
              </a:rPr>
              <a:t>mit</a:t>
            </a:r>
            <a:r>
              <a:rPr lang="en-GB" sz="2400" dirty="0" smtClean="0">
                <a:latin typeface="Garamond" pitchFamily="18" charset="0"/>
              </a:rPr>
              <a:t> </a:t>
            </a:r>
            <a:r>
              <a:rPr lang="en-GB" sz="2400" dirty="0" err="1" smtClean="0">
                <a:latin typeface="Garamond" pitchFamily="18" charset="0"/>
              </a:rPr>
              <a:t>Behinderungen</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latin typeface="Garamond" pitchFamily="18" charset="0"/>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liennummernplatzhalter 5"/>
          <p:cNvSpPr>
            <a:spLocks noGrp="1"/>
          </p:cNvSpPr>
          <p:nvPr>
            <p:ph type="sldNum" sz="quarter" idx="12"/>
          </p:nvPr>
        </p:nvSpPr>
        <p:spPr>
          <a:noFill/>
        </p:spPr>
        <p:txBody>
          <a:bodyPr/>
          <a:lstStyle/>
          <a:p>
            <a:fld id="{E536B770-2E1B-49F8-9588-CC90E0957E1F}" type="slidenum">
              <a:rPr lang="de-DE" smtClean="0"/>
              <a:pPr/>
              <a:t>7</a:t>
            </a:fld>
            <a:endParaRPr lang="de-DE" smtClean="0"/>
          </a:p>
        </p:txBody>
      </p:sp>
      <p:sp>
        <p:nvSpPr>
          <p:cNvPr id="5124" name="Rectangle 1"/>
          <p:cNvSpPr>
            <a:spLocks noGrp="1" noChangeArrowheads="1"/>
          </p:cNvSpPr>
          <p:nvPr>
            <p:ph type="title"/>
          </p:nvPr>
        </p:nvSpPr>
        <p:spPr>
          <a:xfrm>
            <a:off x="276225" y="273050"/>
            <a:ext cx="7745413"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Entwicklung</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im</a:t>
            </a:r>
            <a:r>
              <a:rPr lang="en-GB" sz="2800" b="1" kern="1200" dirty="0" smtClean="0">
                <a:solidFill>
                  <a:schemeClr val="bg1"/>
                </a:solidFill>
                <a:latin typeface="Garamond" pitchFamily="18" charset="0"/>
                <a:ea typeface="+mn-ea"/>
                <a:cs typeface="+mn-cs"/>
              </a:rPr>
              <a:t> 20. </a:t>
            </a:r>
            <a:r>
              <a:rPr lang="en-GB" sz="2800" b="1" kern="1200" dirty="0" err="1" smtClean="0">
                <a:solidFill>
                  <a:schemeClr val="bg1"/>
                </a:solidFill>
                <a:latin typeface="Garamond" pitchFamily="18" charset="0"/>
                <a:ea typeface="+mn-ea"/>
                <a:cs typeface="+mn-cs"/>
              </a:rPr>
              <a:t>Jahrhundert</a:t>
            </a:r>
            <a:r>
              <a:rPr lang="en-GB" sz="2800" b="1" kern="1200" dirty="0" smtClean="0">
                <a:solidFill>
                  <a:schemeClr val="bg1"/>
                </a:solidFill>
                <a:latin typeface="Garamond" pitchFamily="18" charset="0"/>
                <a:ea typeface="+mn-ea"/>
                <a:cs typeface="+mn-cs"/>
              </a:rPr>
              <a:t>: </a:t>
            </a:r>
            <a:br>
              <a:rPr lang="en-GB" sz="2800" b="1" kern="1200" dirty="0" smtClean="0">
                <a:solidFill>
                  <a:schemeClr val="bg1"/>
                </a:solidFill>
                <a:latin typeface="Garamond" pitchFamily="18" charset="0"/>
                <a:ea typeface="+mn-ea"/>
                <a:cs typeface="+mn-cs"/>
              </a:rPr>
            </a:br>
            <a:r>
              <a:rPr lang="en-GB" sz="2800" b="1" kern="1200" dirty="0" err="1" smtClean="0">
                <a:solidFill>
                  <a:schemeClr val="bg1"/>
                </a:solidFill>
                <a:latin typeface="Garamond" pitchFamily="18" charset="0"/>
                <a:ea typeface="+mn-ea"/>
                <a:cs typeface="+mn-cs"/>
              </a:rPr>
              <a:t>Der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Weg</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zur</a:t>
            </a:r>
            <a:r>
              <a:rPr lang="en-GB" sz="2800" b="1" kern="1200" dirty="0" smtClean="0">
                <a:solidFill>
                  <a:schemeClr val="bg1"/>
                </a:solidFill>
                <a:latin typeface="Garamond" pitchFamily="18" charset="0"/>
                <a:ea typeface="+mn-ea"/>
                <a:cs typeface="+mn-cs"/>
              </a:rPr>
              <a:t> Integration </a:t>
            </a:r>
          </a:p>
        </p:txBody>
      </p:sp>
      <p:sp>
        <p:nvSpPr>
          <p:cNvPr id="5125" name="Rectangle 2"/>
          <p:cNvSpPr>
            <a:spLocks noGrp="1" noChangeArrowheads="1"/>
          </p:cNvSpPr>
          <p:nvPr>
            <p:ph type="body" idx="1"/>
          </p:nvPr>
        </p:nvSpPr>
        <p:spPr>
          <a:xfrm>
            <a:off x="539750" y="1341438"/>
            <a:ext cx="7924800" cy="4679950"/>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6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Anfang</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90-er </a:t>
            </a:r>
            <a:r>
              <a:rPr lang="en-GB" sz="2400" dirty="0" err="1" smtClean="0">
                <a:latin typeface="Garamond" pitchFamily="18" charset="0"/>
              </a:rPr>
              <a:t>Jahre</a:t>
            </a:r>
            <a:r>
              <a:rPr lang="en-GB" sz="2400" dirty="0" smtClean="0">
                <a:latin typeface="Garamond" pitchFamily="18" charset="0"/>
              </a:rPr>
              <a:t>: </a:t>
            </a:r>
            <a:r>
              <a:rPr lang="en-GB" sz="2400" dirty="0" err="1" smtClean="0">
                <a:latin typeface="Garamond" pitchFamily="18" charset="0"/>
              </a:rPr>
              <a:t>erstes</a:t>
            </a:r>
            <a:r>
              <a:rPr lang="en-GB" sz="2400" dirty="0" smtClean="0">
                <a:latin typeface="Garamond" pitchFamily="18" charset="0"/>
              </a:rPr>
              <a:t> </a:t>
            </a:r>
            <a:r>
              <a:rPr lang="en-GB" sz="2400" dirty="0" err="1" smtClean="0">
                <a:latin typeface="Garamond" pitchFamily="18" charset="0"/>
              </a:rPr>
              <a:t>umfassendes</a:t>
            </a:r>
            <a:r>
              <a:rPr lang="en-GB" sz="2400" dirty="0" smtClean="0">
                <a:latin typeface="Garamond" pitchFamily="18" charset="0"/>
              </a:rPr>
              <a:t> </a:t>
            </a:r>
            <a:r>
              <a:rPr lang="en-GB" sz="2400" dirty="0" err="1" smtClean="0">
                <a:latin typeface="Garamond" pitchFamily="18" charset="0"/>
              </a:rPr>
              <a:t>Behindertenkonzept</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a:t>
            </a:r>
            <a:r>
              <a:rPr lang="en-GB" sz="2400" dirty="0" err="1" smtClean="0">
                <a:latin typeface="Garamond" pitchFamily="18" charset="0"/>
              </a:rPr>
              <a:t>Bundesregierung</a:t>
            </a:r>
            <a:r>
              <a:rPr lang="en-GB" sz="2400" dirty="0" smtClean="0">
                <a:latin typeface="Garamond" pitchFamily="18" charset="0"/>
              </a:rPr>
              <a:t>: Integration, Mainstreaming </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Weiters</a:t>
            </a:r>
            <a:r>
              <a:rPr lang="en-GB" sz="2400" dirty="0" smtClean="0">
                <a:latin typeface="Garamond" pitchFamily="18" charset="0"/>
              </a:rPr>
              <a:t> </a:t>
            </a:r>
            <a:r>
              <a:rPr lang="en-GB" sz="2400" dirty="0" err="1" smtClean="0">
                <a:latin typeface="Garamond" pitchFamily="18" charset="0"/>
              </a:rPr>
              <a:t>Einführung</a:t>
            </a:r>
            <a:r>
              <a:rPr lang="en-GB" sz="2400" dirty="0" smtClean="0">
                <a:latin typeface="Garamond" pitchFamily="18" charset="0"/>
              </a:rPr>
              <a:t> von </a:t>
            </a:r>
            <a:r>
              <a:rPr lang="en-GB" sz="2400" dirty="0" err="1" smtClean="0">
                <a:latin typeface="Garamond" pitchFamily="18" charset="0"/>
              </a:rPr>
              <a:t>Pflegegeld</a:t>
            </a:r>
            <a:r>
              <a:rPr lang="en-GB" sz="2400" dirty="0" smtClean="0">
                <a:latin typeface="Garamond" pitchFamily="18" charset="0"/>
              </a:rPr>
              <a:t> und </a:t>
            </a:r>
            <a:r>
              <a:rPr lang="en-GB" sz="2400" dirty="0" err="1" smtClean="0">
                <a:latin typeface="Garamond" pitchFamily="18" charset="0"/>
              </a:rPr>
              <a:t>bundesweite</a:t>
            </a:r>
            <a:r>
              <a:rPr lang="en-GB" sz="2400" dirty="0" smtClean="0">
                <a:latin typeface="Garamond" pitchFamily="18" charset="0"/>
              </a:rPr>
              <a:t> </a:t>
            </a:r>
            <a:r>
              <a:rPr lang="en-GB" sz="2400" dirty="0" err="1" smtClean="0">
                <a:latin typeface="Garamond" pitchFamily="18" charset="0"/>
              </a:rPr>
              <a:t>soziale</a:t>
            </a:r>
            <a:r>
              <a:rPr lang="en-GB" sz="2400" dirty="0" smtClean="0">
                <a:latin typeface="Garamond" pitchFamily="18" charset="0"/>
              </a:rPr>
              <a:t> </a:t>
            </a:r>
            <a:r>
              <a:rPr lang="en-GB" sz="2400" dirty="0" err="1" smtClean="0">
                <a:latin typeface="Garamond" pitchFamily="18" charset="0"/>
              </a:rPr>
              <a:t>Dienst</a:t>
            </a:r>
            <a:r>
              <a:rPr lang="en-GB" sz="2400" dirty="0" smtClean="0">
                <a:latin typeface="Garamond" pitchFamily="18" charset="0"/>
              </a:rPr>
              <a:t> – </a:t>
            </a:r>
            <a:r>
              <a:rPr lang="en-GB" sz="2400" dirty="0" err="1" smtClean="0">
                <a:latin typeface="Garamond" pitchFamily="18" charset="0"/>
              </a:rPr>
              <a:t>Ziel</a:t>
            </a:r>
            <a:r>
              <a:rPr lang="en-GB" sz="2400" dirty="0" smtClean="0">
                <a:latin typeface="Garamond" pitchFamily="18" charset="0"/>
              </a:rPr>
              <a:t>: </a:t>
            </a:r>
            <a:r>
              <a:rPr lang="en-GB" sz="2400" dirty="0" err="1" smtClean="0">
                <a:latin typeface="Garamond" pitchFamily="18" charset="0"/>
              </a:rPr>
              <a:t>Selbständigkeit</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Mitte</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90-er </a:t>
            </a:r>
            <a:r>
              <a:rPr lang="en-GB" sz="2400" dirty="0" err="1" smtClean="0">
                <a:latin typeface="Garamond" pitchFamily="18" charset="0"/>
              </a:rPr>
              <a:t>Jahre</a:t>
            </a:r>
            <a:r>
              <a:rPr lang="en-GB" sz="2400" dirty="0" smtClean="0">
                <a:latin typeface="Garamond" pitchFamily="18" charset="0"/>
              </a:rPr>
              <a:t>: </a:t>
            </a:r>
            <a:r>
              <a:rPr lang="en-GB" sz="2400" dirty="0" err="1" smtClean="0">
                <a:latin typeface="Garamond" pitchFamily="18" charset="0"/>
              </a:rPr>
              <a:t>Recht</a:t>
            </a:r>
            <a:r>
              <a:rPr lang="en-GB" sz="2400" dirty="0" smtClean="0">
                <a:latin typeface="Garamond" pitchFamily="18" charset="0"/>
              </a:rPr>
              <a:t> auf Integration in </a:t>
            </a:r>
            <a:r>
              <a:rPr lang="en-GB" sz="2400" dirty="0" err="1" smtClean="0">
                <a:latin typeface="Garamond" pitchFamily="18" charset="0"/>
              </a:rPr>
              <a:t>Volksschule</a:t>
            </a:r>
            <a:r>
              <a:rPr lang="en-GB" sz="2400" dirty="0" smtClean="0">
                <a:latin typeface="Garamond" pitchFamily="18" charset="0"/>
              </a:rPr>
              <a:t>, </a:t>
            </a:r>
            <a:r>
              <a:rPr lang="en-GB" sz="2400" dirty="0" err="1" smtClean="0">
                <a:latin typeface="Garamond" pitchFamily="18" charset="0"/>
              </a:rPr>
              <a:t>Hauptschule</a:t>
            </a:r>
            <a:r>
              <a:rPr lang="en-GB" sz="2400" dirty="0" smtClean="0">
                <a:latin typeface="Garamond" pitchFamily="18" charset="0"/>
              </a:rPr>
              <a:t> und </a:t>
            </a:r>
            <a:r>
              <a:rPr lang="en-GB" sz="2400" dirty="0" err="1" smtClean="0">
                <a:latin typeface="Garamond" pitchFamily="18" charset="0"/>
              </a:rPr>
              <a:t>Unterstufe</a:t>
            </a:r>
            <a:r>
              <a:rPr lang="en-GB" sz="2400" dirty="0" smtClean="0">
                <a:latin typeface="Garamond" pitchFamily="18" charset="0"/>
              </a:rPr>
              <a:t> des Gymnasiums</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Ende</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90-er </a:t>
            </a:r>
            <a:r>
              <a:rPr lang="en-GB" sz="2400" dirty="0" err="1" smtClean="0">
                <a:latin typeface="Garamond" pitchFamily="18" charset="0"/>
              </a:rPr>
              <a:t>Jahre</a:t>
            </a:r>
            <a:r>
              <a:rPr lang="en-GB" sz="2400" dirty="0" smtClean="0">
                <a:latin typeface="Garamond" pitchFamily="18" charset="0"/>
              </a:rPr>
              <a:t>: </a:t>
            </a:r>
            <a:r>
              <a:rPr lang="de-AT" sz="2400" dirty="0" smtClean="0">
                <a:latin typeface="Garamond" pitchFamily="18" charset="0"/>
              </a:rPr>
              <a:t>Das Diskriminierungs-Verbot und die Gleichbehandlung werden in den Artikel 7 der österreichischen Verfassung aufgenommen</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dirty="0" smtClean="0">
              <a:latin typeface="Garamond" pitchFamily="18" charset="0"/>
            </a:endParaRPr>
          </a:p>
        </p:txBody>
      </p:sp>
      <p:sp>
        <p:nvSpPr>
          <p:cNvPr id="6"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a:spLocks noGrp="1"/>
          </p:cNvSpPr>
          <p:nvPr>
            <p:ph type="sldNum" sz="quarter" idx="12"/>
          </p:nvPr>
        </p:nvSpPr>
        <p:spPr/>
        <p:txBody>
          <a:bodyPr/>
          <a:lstStyle/>
          <a:p>
            <a:pPr>
              <a:defRPr/>
            </a:pPr>
            <a:fld id="{9FD63E30-DF82-449E-ACD6-7B9D59E4D295}" type="slidenum">
              <a:rPr lang="de-DE" smtClean="0"/>
              <a:pPr>
                <a:defRPr/>
              </a:pPr>
              <a:t>8</a:t>
            </a:fld>
            <a:endParaRPr lang="de-DE" smtClean="0"/>
          </a:p>
        </p:txBody>
      </p:sp>
      <p:sp>
        <p:nvSpPr>
          <p:cNvPr id="8195" name="Rectangle 2"/>
          <p:cNvSpPr>
            <a:spLocks noGrp="1" noChangeArrowheads="1"/>
          </p:cNvSpPr>
          <p:nvPr>
            <p:ph type="title"/>
          </p:nvPr>
        </p:nvSpPr>
        <p:spPr>
          <a:xfrm>
            <a:off x="276225" y="273050"/>
            <a:ext cx="7745413"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err="1" smtClean="0">
                <a:solidFill>
                  <a:schemeClr val="bg1"/>
                </a:solidFill>
                <a:latin typeface="Garamond" pitchFamily="18" charset="0"/>
                <a:ea typeface="+mn-ea"/>
                <a:cs typeface="+mn-cs"/>
              </a:rPr>
              <a:t>BGStG</a:t>
            </a:r>
            <a:r>
              <a:rPr lang="en-GB" sz="2800" b="1" kern="1200" dirty="0" smtClean="0">
                <a:solidFill>
                  <a:schemeClr val="bg1"/>
                </a:solidFill>
                <a:latin typeface="Garamond" pitchFamily="18" charset="0"/>
                <a:ea typeface="+mn-ea"/>
                <a:cs typeface="+mn-cs"/>
              </a:rPr>
              <a:t> und UNBRK: </a:t>
            </a:r>
            <a:br>
              <a:rPr lang="en-GB" sz="2800" b="1" kern="1200" dirty="0" smtClean="0">
                <a:solidFill>
                  <a:schemeClr val="bg1"/>
                </a:solidFill>
                <a:latin typeface="Garamond" pitchFamily="18" charset="0"/>
                <a:ea typeface="+mn-ea"/>
                <a:cs typeface="+mn-cs"/>
              </a:rPr>
            </a:br>
            <a:r>
              <a:rPr lang="en-GB" sz="2800" b="1" kern="1200" dirty="0" err="1" smtClean="0">
                <a:solidFill>
                  <a:schemeClr val="bg1"/>
                </a:solidFill>
                <a:latin typeface="Garamond" pitchFamily="18" charset="0"/>
                <a:ea typeface="+mn-ea"/>
                <a:cs typeface="+mn-cs"/>
              </a:rPr>
              <a:t>Stationen</a:t>
            </a:r>
            <a:r>
              <a:rPr lang="en-GB" sz="2800" b="1" kern="1200" dirty="0" smtClean="0">
                <a:solidFill>
                  <a:schemeClr val="bg1"/>
                </a:solidFill>
                <a:latin typeface="Garamond" pitchFamily="18" charset="0"/>
                <a:ea typeface="+mn-ea"/>
                <a:cs typeface="+mn-cs"/>
              </a:rPr>
              <a:t> des </a:t>
            </a:r>
            <a:r>
              <a:rPr lang="en-GB" sz="2800" b="1" kern="1200" dirty="0" err="1" smtClean="0">
                <a:solidFill>
                  <a:schemeClr val="bg1"/>
                </a:solidFill>
                <a:latin typeface="Garamond" pitchFamily="18" charset="0"/>
                <a:ea typeface="+mn-ea"/>
                <a:cs typeface="+mn-cs"/>
              </a:rPr>
              <a:t>Weges</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zur</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Inklusion</a:t>
            </a:r>
            <a:endParaRPr lang="en-GB" sz="2800" b="1" kern="1200" dirty="0" smtClean="0">
              <a:solidFill>
                <a:schemeClr val="bg1"/>
              </a:solidFill>
              <a:latin typeface="Garamond" pitchFamily="18" charset="0"/>
              <a:ea typeface="+mn-ea"/>
              <a:cs typeface="+mn-cs"/>
            </a:endParaRPr>
          </a:p>
        </p:txBody>
      </p:sp>
      <p:sp>
        <p:nvSpPr>
          <p:cNvPr id="8196" name="Rectangle 3"/>
          <p:cNvSpPr>
            <a:spLocks noGrp="1" noChangeArrowheads="1"/>
          </p:cNvSpPr>
          <p:nvPr>
            <p:ph type="body" idx="1"/>
          </p:nvPr>
        </p:nvSpPr>
        <p:spPr>
          <a:xfrm>
            <a:off x="609600" y="1285875"/>
            <a:ext cx="7924800" cy="4732338"/>
          </a:xfrm>
        </p:spPr>
        <p:txBody>
          <a:bodyPr lIns="0" tIns="0" rIns="0" bIns="0"/>
          <a:lstStyle/>
          <a:p>
            <a:pPr eaLnBrk="1" hangingPunct="1">
              <a:lnSpc>
                <a:spcPct val="93000"/>
              </a:lnSpc>
              <a:spcAft>
                <a:spcPct val="3000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200" dirty="0" smtClean="0"/>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latin typeface="Garamond" pitchFamily="18" charset="0"/>
              </a:rPr>
              <a:t>2006: </a:t>
            </a:r>
            <a:r>
              <a:rPr lang="en-GB" sz="2400" dirty="0" err="1" smtClean="0">
                <a:latin typeface="Garamond" pitchFamily="18" charset="0"/>
              </a:rPr>
              <a:t>Behindertengleichstellungspaket</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latin typeface="Garamond" pitchFamily="18" charset="0"/>
              </a:rPr>
              <a:t>2007: </a:t>
            </a:r>
            <a:r>
              <a:rPr lang="en-GB" sz="2400" b="1" dirty="0" err="1" smtClean="0">
                <a:latin typeface="Garamond" pitchFamily="18" charset="0"/>
              </a:rPr>
              <a:t>Unterzeichnung</a:t>
            </a:r>
            <a:r>
              <a:rPr lang="en-GB" sz="2400" b="1" dirty="0" smtClean="0">
                <a:latin typeface="Garamond" pitchFamily="18" charset="0"/>
              </a:rPr>
              <a:t> </a:t>
            </a:r>
            <a:r>
              <a:rPr lang="en-GB" sz="2400" b="1" dirty="0" err="1" smtClean="0">
                <a:latin typeface="Garamond" pitchFamily="18" charset="0"/>
              </a:rPr>
              <a:t>der</a:t>
            </a:r>
            <a:r>
              <a:rPr lang="en-GB" sz="2400" b="1" dirty="0" smtClean="0">
                <a:latin typeface="Garamond" pitchFamily="18" charset="0"/>
              </a:rPr>
              <a:t> UN-</a:t>
            </a:r>
            <a:r>
              <a:rPr lang="en-GB" sz="2400" b="1" dirty="0" err="1" smtClean="0">
                <a:latin typeface="Garamond" pitchFamily="18" charset="0"/>
              </a:rPr>
              <a:t>Konvention</a:t>
            </a:r>
            <a:r>
              <a:rPr lang="en-GB" sz="2400" b="1" dirty="0" smtClean="0">
                <a:latin typeface="Garamond" pitchFamily="18" charset="0"/>
              </a:rPr>
              <a:t> </a:t>
            </a:r>
            <a:r>
              <a:rPr lang="en-GB" sz="2400" b="1" dirty="0" err="1" smtClean="0">
                <a:latin typeface="Garamond" pitchFamily="18" charset="0"/>
              </a:rPr>
              <a:t>über</a:t>
            </a:r>
            <a:r>
              <a:rPr lang="en-GB" sz="2400" b="1" dirty="0" smtClean="0">
                <a:latin typeface="Garamond" pitchFamily="18" charset="0"/>
              </a:rPr>
              <a:t> die </a:t>
            </a:r>
            <a:r>
              <a:rPr lang="en-GB" sz="2400" b="1" dirty="0" err="1" smtClean="0">
                <a:latin typeface="Garamond" pitchFamily="18" charset="0"/>
              </a:rPr>
              <a:t>Rechte</a:t>
            </a:r>
            <a:r>
              <a:rPr lang="en-GB" sz="2400" b="1" dirty="0" smtClean="0">
                <a:latin typeface="Garamond" pitchFamily="18" charset="0"/>
              </a:rPr>
              <a:t> von </a:t>
            </a:r>
            <a:r>
              <a:rPr lang="en-GB" sz="2400" b="1" dirty="0" err="1" smtClean="0">
                <a:latin typeface="Garamond" pitchFamily="18" charset="0"/>
              </a:rPr>
              <a:t>Menschen</a:t>
            </a:r>
            <a:r>
              <a:rPr lang="en-GB" sz="2400" b="1" dirty="0" smtClean="0">
                <a:latin typeface="Garamond" pitchFamily="18" charset="0"/>
              </a:rPr>
              <a:t> </a:t>
            </a:r>
            <a:r>
              <a:rPr lang="en-GB" sz="2400" b="1" dirty="0" err="1" smtClean="0">
                <a:latin typeface="Garamond" pitchFamily="18" charset="0"/>
              </a:rPr>
              <a:t>mit</a:t>
            </a:r>
            <a:r>
              <a:rPr lang="en-GB" sz="2400" b="1" dirty="0" smtClean="0">
                <a:latin typeface="Garamond" pitchFamily="18" charset="0"/>
              </a:rPr>
              <a:t> </a:t>
            </a:r>
            <a:r>
              <a:rPr lang="en-GB" sz="2400" b="1" dirty="0" err="1" smtClean="0">
                <a:latin typeface="Garamond" pitchFamily="18" charset="0"/>
              </a:rPr>
              <a:t>Behinderungen</a:t>
            </a:r>
            <a:r>
              <a:rPr lang="en-GB" sz="2400" dirty="0" smtClean="0">
                <a:latin typeface="Garamond" pitchFamily="18" charset="0"/>
              </a:rPr>
              <a:t/>
            </a:r>
            <a:br>
              <a:rPr lang="en-GB" sz="2400" dirty="0" smtClean="0">
                <a:latin typeface="Garamond" pitchFamily="18" charset="0"/>
              </a:rPr>
            </a:br>
            <a:r>
              <a:rPr lang="en-GB" sz="2400" dirty="0" smtClean="0">
                <a:latin typeface="Garamond" pitchFamily="18" charset="0"/>
              </a:rPr>
              <a:t>(in Kraft </a:t>
            </a:r>
            <a:r>
              <a:rPr lang="en-GB" sz="2400" dirty="0" err="1" smtClean="0">
                <a:latin typeface="Garamond" pitchFamily="18" charset="0"/>
              </a:rPr>
              <a:t>getreten</a:t>
            </a:r>
            <a:r>
              <a:rPr lang="en-GB" sz="2400" dirty="0" smtClean="0">
                <a:latin typeface="Garamond" pitchFamily="18" charset="0"/>
              </a:rPr>
              <a:t> 26.10.2008)</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latin typeface="Garamond" pitchFamily="18" charset="0"/>
              </a:rPr>
              <a:t>2010: </a:t>
            </a:r>
            <a:r>
              <a:rPr lang="en-GB" sz="2400" dirty="0" err="1" smtClean="0">
                <a:latin typeface="Garamond" pitchFamily="18" charset="0"/>
              </a:rPr>
              <a:t>Erster</a:t>
            </a:r>
            <a:r>
              <a:rPr lang="en-GB" sz="2400" dirty="0" smtClean="0">
                <a:latin typeface="Garamond" pitchFamily="18" charset="0"/>
              </a:rPr>
              <a:t> </a:t>
            </a:r>
            <a:r>
              <a:rPr lang="en-GB" sz="2400" dirty="0" err="1" smtClean="0">
                <a:latin typeface="Garamond" pitchFamily="18" charset="0"/>
              </a:rPr>
              <a:t>Staatenbericht</a:t>
            </a:r>
            <a:r>
              <a:rPr lang="en-GB" sz="2400" dirty="0" smtClean="0">
                <a:latin typeface="Garamond" pitchFamily="18" charset="0"/>
              </a:rPr>
              <a:t> </a:t>
            </a:r>
            <a:r>
              <a:rPr lang="en-GB" sz="2400" dirty="0" err="1" smtClean="0">
                <a:latin typeface="Garamond" pitchFamily="18" charset="0"/>
              </a:rPr>
              <a:t>zur</a:t>
            </a:r>
            <a:r>
              <a:rPr lang="en-GB" sz="2400" dirty="0" smtClean="0">
                <a:latin typeface="Garamond" pitchFamily="18" charset="0"/>
              </a:rPr>
              <a:t> UN-</a:t>
            </a:r>
            <a:r>
              <a:rPr lang="en-GB" sz="2400" dirty="0" err="1" smtClean="0">
                <a:latin typeface="Garamond" pitchFamily="18" charset="0"/>
              </a:rPr>
              <a:t>Konvention</a:t>
            </a:r>
            <a:endParaRPr lang="en-GB" sz="2400" dirty="0" smtClean="0">
              <a:latin typeface="Garamond" pitchFamily="18" charset="0"/>
            </a:endParaRP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smtClean="0">
                <a:latin typeface="Garamond" pitchFamily="18" charset="0"/>
              </a:rPr>
              <a:t>2011: </a:t>
            </a:r>
            <a:r>
              <a:rPr lang="en-GB" sz="2400" dirty="0" err="1" smtClean="0">
                <a:latin typeface="Garamond" pitchFamily="18" charset="0"/>
              </a:rPr>
              <a:t>Entwurf</a:t>
            </a:r>
            <a:r>
              <a:rPr lang="en-GB" sz="2400" dirty="0" smtClean="0">
                <a:latin typeface="Garamond" pitchFamily="18" charset="0"/>
              </a:rPr>
              <a:t> </a:t>
            </a:r>
            <a:r>
              <a:rPr lang="en-GB" sz="2400" dirty="0" err="1" smtClean="0">
                <a:latin typeface="Garamond" pitchFamily="18" charset="0"/>
              </a:rPr>
              <a:t>eines</a:t>
            </a:r>
            <a:r>
              <a:rPr lang="en-GB" sz="2400" dirty="0" smtClean="0">
                <a:latin typeface="Garamond" pitchFamily="18" charset="0"/>
              </a:rPr>
              <a:t> </a:t>
            </a:r>
            <a:r>
              <a:rPr lang="en-GB" sz="2400" dirty="0" err="1" smtClean="0">
                <a:latin typeface="Garamond" pitchFamily="18" charset="0"/>
              </a:rPr>
              <a:t>Nationalen</a:t>
            </a:r>
            <a:r>
              <a:rPr lang="en-GB" sz="2400" dirty="0" smtClean="0">
                <a:latin typeface="Garamond" pitchFamily="18" charset="0"/>
              </a:rPr>
              <a:t> </a:t>
            </a:r>
            <a:r>
              <a:rPr lang="en-GB" sz="2400" dirty="0" err="1" smtClean="0">
                <a:latin typeface="Garamond" pitchFamily="18" charset="0"/>
              </a:rPr>
              <a:t>Aktionsplans</a:t>
            </a:r>
            <a:r>
              <a:rPr lang="en-GB" sz="2400" dirty="0" smtClean="0">
                <a:latin typeface="Garamond" pitchFamily="18" charset="0"/>
              </a:rPr>
              <a:t> </a:t>
            </a:r>
            <a:r>
              <a:rPr lang="en-GB" sz="2400" dirty="0" err="1" smtClean="0">
                <a:latin typeface="Garamond" pitchFamily="18" charset="0"/>
              </a:rPr>
              <a:t>für</a:t>
            </a:r>
            <a:r>
              <a:rPr lang="en-GB" sz="2400" dirty="0" smtClean="0">
                <a:latin typeface="Garamond" pitchFamily="18" charset="0"/>
              </a:rPr>
              <a:t> </a:t>
            </a:r>
            <a:r>
              <a:rPr lang="en-GB" sz="2400" dirty="0" err="1" smtClean="0">
                <a:latin typeface="Garamond" pitchFamily="18" charset="0"/>
              </a:rPr>
              <a:t>Menschen</a:t>
            </a:r>
            <a:r>
              <a:rPr lang="en-GB" sz="2400" dirty="0" smtClean="0">
                <a:latin typeface="Garamond" pitchFamily="18" charset="0"/>
              </a:rPr>
              <a:t> </a:t>
            </a:r>
            <a:r>
              <a:rPr lang="en-GB" sz="2400" dirty="0" err="1" smtClean="0">
                <a:latin typeface="Garamond" pitchFamily="18" charset="0"/>
              </a:rPr>
              <a:t>mit</a:t>
            </a:r>
            <a:r>
              <a:rPr lang="en-GB" sz="2400" dirty="0" smtClean="0">
                <a:latin typeface="Garamond" pitchFamily="18" charset="0"/>
              </a:rPr>
              <a:t> </a:t>
            </a:r>
            <a:r>
              <a:rPr lang="en-GB" sz="2400" dirty="0" err="1" smtClean="0">
                <a:latin typeface="Garamond" pitchFamily="18" charset="0"/>
              </a:rPr>
              <a:t>Behinderungen</a:t>
            </a:r>
            <a:r>
              <a:rPr lang="en-GB" sz="2400" dirty="0" smtClean="0">
                <a:latin typeface="Garamond" pitchFamily="18" charset="0"/>
              </a:rPr>
              <a:t>  (2011 </a:t>
            </a:r>
            <a:r>
              <a:rPr lang="en-GB" sz="2400" dirty="0" err="1" smtClean="0">
                <a:latin typeface="Garamond" pitchFamily="18" charset="0"/>
              </a:rPr>
              <a:t>bis</a:t>
            </a:r>
            <a:r>
              <a:rPr lang="en-GB" sz="2400" dirty="0" smtClean="0">
                <a:latin typeface="Garamond" pitchFamily="18" charset="0"/>
              </a:rPr>
              <a:t> 2020) in </a:t>
            </a:r>
            <a:r>
              <a:rPr lang="en-GB" sz="2400" dirty="0" err="1" smtClean="0">
                <a:latin typeface="Garamond" pitchFamily="18" charset="0"/>
              </a:rPr>
              <a:t>Abstimmung</a:t>
            </a:r>
            <a:r>
              <a:rPr lang="en-GB" sz="2400" dirty="0" smtClean="0">
                <a:latin typeface="Garamond" pitchFamily="18" charset="0"/>
              </a:rPr>
              <a:t> </a:t>
            </a:r>
            <a:r>
              <a:rPr lang="en-GB" sz="2400" dirty="0" err="1" smtClean="0">
                <a:latin typeface="Garamond" pitchFamily="18" charset="0"/>
              </a:rPr>
              <a:t>mit</a:t>
            </a:r>
            <a:r>
              <a:rPr lang="en-GB" sz="2400" dirty="0" smtClean="0">
                <a:latin typeface="Garamond" pitchFamily="18" charset="0"/>
              </a:rPr>
              <a:t> EU-Disability Action Plan</a:t>
            </a:r>
          </a:p>
          <a:p>
            <a:pPr eaLnBrk="1" hangingPunct="1">
              <a:lnSpc>
                <a:spcPct val="93000"/>
              </a:lnSpc>
              <a:spcAft>
                <a:spcPct val="30000"/>
              </a:spcAft>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dirty="0" err="1" smtClean="0">
                <a:latin typeface="Garamond" pitchFamily="18" charset="0"/>
              </a:rPr>
              <a:t>Juni</a:t>
            </a:r>
            <a:r>
              <a:rPr lang="en-GB" sz="2400" dirty="0" smtClean="0">
                <a:latin typeface="Garamond" pitchFamily="18" charset="0"/>
              </a:rPr>
              <a:t>/</a:t>
            </a:r>
            <a:r>
              <a:rPr lang="en-GB" sz="2400" dirty="0" err="1" smtClean="0">
                <a:latin typeface="Garamond" pitchFamily="18" charset="0"/>
              </a:rPr>
              <a:t>Juli</a:t>
            </a:r>
            <a:r>
              <a:rPr lang="en-GB" sz="2400" dirty="0" smtClean="0">
                <a:latin typeface="Garamond" pitchFamily="18" charset="0"/>
              </a:rPr>
              <a:t> 2012: </a:t>
            </a:r>
            <a:r>
              <a:rPr lang="en-GB" sz="2400" b="1" dirty="0" err="1" smtClean="0">
                <a:latin typeface="Garamond" pitchFamily="18" charset="0"/>
              </a:rPr>
              <a:t>Beschluss</a:t>
            </a:r>
            <a:r>
              <a:rPr lang="en-GB" sz="2400" b="1" dirty="0" smtClean="0">
                <a:latin typeface="Garamond" pitchFamily="18" charset="0"/>
              </a:rPr>
              <a:t> des </a:t>
            </a:r>
            <a:r>
              <a:rPr lang="en-GB" sz="2400" b="1" dirty="0" err="1" smtClean="0">
                <a:latin typeface="Garamond" pitchFamily="18" charset="0"/>
              </a:rPr>
              <a:t>Nationalen</a:t>
            </a:r>
            <a:r>
              <a:rPr lang="en-GB" sz="2400" b="1" dirty="0" smtClean="0">
                <a:latin typeface="Garamond" pitchFamily="18" charset="0"/>
              </a:rPr>
              <a:t> </a:t>
            </a:r>
            <a:r>
              <a:rPr lang="en-GB" sz="2400" b="1" dirty="0" err="1" smtClean="0">
                <a:latin typeface="Garamond" pitchFamily="18" charset="0"/>
              </a:rPr>
              <a:t>Aktionsplans</a:t>
            </a:r>
            <a:r>
              <a:rPr lang="en-GB" sz="2400" dirty="0" smtClean="0">
                <a:latin typeface="Garamond" pitchFamily="18" charset="0"/>
              </a:rPr>
              <a:t> </a:t>
            </a:r>
            <a:r>
              <a:rPr lang="en-GB" sz="2400" dirty="0" err="1" smtClean="0">
                <a:latin typeface="Garamond" pitchFamily="18" charset="0"/>
              </a:rPr>
              <a:t>zur</a:t>
            </a:r>
            <a:r>
              <a:rPr lang="en-GB" sz="2400" dirty="0" smtClean="0">
                <a:latin typeface="Garamond" pitchFamily="18" charset="0"/>
              </a:rPr>
              <a:t> </a:t>
            </a:r>
            <a:r>
              <a:rPr lang="en-GB" sz="2400" dirty="0" err="1" smtClean="0">
                <a:latin typeface="Garamond" pitchFamily="18" charset="0"/>
              </a:rPr>
              <a:t>Umsetzung</a:t>
            </a:r>
            <a:r>
              <a:rPr lang="en-GB" sz="2400" dirty="0" smtClean="0">
                <a:latin typeface="Garamond" pitchFamily="18" charset="0"/>
              </a:rPr>
              <a:t> </a:t>
            </a:r>
            <a:r>
              <a:rPr lang="en-GB" sz="2400" dirty="0" err="1" smtClean="0">
                <a:latin typeface="Garamond" pitchFamily="18" charset="0"/>
              </a:rPr>
              <a:t>der</a:t>
            </a:r>
            <a:r>
              <a:rPr lang="en-GB" sz="2400" dirty="0" smtClean="0">
                <a:latin typeface="Garamond" pitchFamily="18" charset="0"/>
              </a:rPr>
              <a:t> UN-</a:t>
            </a:r>
            <a:r>
              <a:rPr lang="en-GB" sz="2400" dirty="0" err="1" smtClean="0">
                <a:latin typeface="Garamond" pitchFamily="18" charset="0"/>
              </a:rPr>
              <a:t>Konvention</a:t>
            </a:r>
            <a:r>
              <a:rPr lang="en-GB" dirty="0" smtClean="0">
                <a:latin typeface="Garamond" pitchFamily="18" charset="0"/>
              </a:rPr>
              <a:t/>
            </a:r>
            <a:br>
              <a:rPr lang="en-GB" dirty="0" smtClean="0">
                <a:latin typeface="Garamond" pitchFamily="18" charset="0"/>
              </a:rPr>
            </a:br>
            <a:endParaRPr lang="en-GB" sz="2000" dirty="0" smtClean="0">
              <a:latin typeface="Garamond" pitchFamily="18" charset="0"/>
            </a:endParaRPr>
          </a:p>
        </p:txBody>
      </p:sp>
      <p:sp>
        <p:nvSpPr>
          <p:cNvPr id="7"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5"/>
          <p:cNvSpPr>
            <a:spLocks noGrp="1"/>
          </p:cNvSpPr>
          <p:nvPr>
            <p:ph type="sldNum" sz="quarter" idx="12"/>
          </p:nvPr>
        </p:nvSpPr>
        <p:spPr/>
        <p:txBody>
          <a:bodyPr/>
          <a:lstStyle/>
          <a:p>
            <a:pPr>
              <a:defRPr/>
            </a:pPr>
            <a:fld id="{B00149D7-4CDF-4EE7-97F5-413343100C45}" type="slidenum">
              <a:rPr lang="de-DE" smtClean="0"/>
              <a:pPr>
                <a:defRPr/>
              </a:pPr>
              <a:t>9</a:t>
            </a:fld>
            <a:endParaRPr lang="de-DE" smtClean="0"/>
          </a:p>
        </p:txBody>
      </p:sp>
      <p:sp>
        <p:nvSpPr>
          <p:cNvPr id="9219" name="Rectangle 1"/>
          <p:cNvSpPr>
            <a:spLocks noGrp="1" noChangeArrowheads="1"/>
          </p:cNvSpPr>
          <p:nvPr>
            <p:ph type="title"/>
          </p:nvPr>
        </p:nvSpPr>
        <p:spPr>
          <a:xfrm>
            <a:off x="346075" y="257175"/>
            <a:ext cx="7747000" cy="793750"/>
          </a:xfrm>
        </p:spPr>
        <p:txBody>
          <a:bodyPr lIns="0" tIns="0" rIns="0" bIns="0"/>
          <a:lstStyle/>
          <a:p>
            <a:pPr algn="ctr" eaLnBrk="1" hangingPunct="1">
              <a:lnSpc>
                <a:spcPct val="93000"/>
              </a:lnSpc>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kern="1200" dirty="0" smtClean="0">
                <a:solidFill>
                  <a:schemeClr val="bg1"/>
                </a:solidFill>
                <a:latin typeface="Garamond" pitchFamily="18" charset="0"/>
                <a:ea typeface="+mn-ea"/>
                <a:cs typeface="+mn-cs"/>
              </a:rPr>
              <a:t>UNBRK: </a:t>
            </a:r>
            <a:r>
              <a:rPr lang="en-GB" sz="2800" b="1" kern="1200" dirty="0" err="1" smtClean="0">
                <a:solidFill>
                  <a:schemeClr val="bg1"/>
                </a:solidFill>
                <a:latin typeface="Garamond" pitchFamily="18" charset="0"/>
                <a:ea typeface="+mn-ea"/>
                <a:cs typeface="+mn-cs"/>
              </a:rPr>
              <a:t>ein</a:t>
            </a:r>
            <a:r>
              <a:rPr lang="en-GB" sz="2800" b="1" kern="1200" dirty="0" smtClean="0">
                <a:solidFill>
                  <a:schemeClr val="bg1"/>
                </a:solidFill>
                <a:latin typeface="Garamond" pitchFamily="18" charset="0"/>
                <a:ea typeface="+mn-ea"/>
                <a:cs typeface="+mn-cs"/>
              </a:rPr>
              <a:t> </a:t>
            </a:r>
            <a:r>
              <a:rPr lang="en-GB" sz="2800" b="1" kern="1200" dirty="0" err="1" smtClean="0">
                <a:solidFill>
                  <a:schemeClr val="bg1"/>
                </a:solidFill>
                <a:latin typeface="Garamond" pitchFamily="18" charset="0"/>
                <a:ea typeface="+mn-ea"/>
                <a:cs typeface="+mn-cs"/>
              </a:rPr>
              <a:t>Paradigmenwechsel</a:t>
            </a:r>
            <a:endParaRPr lang="en-GB" sz="2800" b="1" kern="1200" dirty="0" smtClean="0">
              <a:solidFill>
                <a:schemeClr val="bg1"/>
              </a:solidFill>
              <a:latin typeface="Garamond" pitchFamily="18" charset="0"/>
              <a:ea typeface="+mn-ea"/>
              <a:cs typeface="+mn-cs"/>
            </a:endParaRPr>
          </a:p>
        </p:txBody>
      </p:sp>
      <p:sp>
        <p:nvSpPr>
          <p:cNvPr id="9220" name="Rectangle 2"/>
          <p:cNvSpPr>
            <a:spLocks noGrp="1" noChangeArrowheads="1"/>
          </p:cNvSpPr>
          <p:nvPr>
            <p:ph type="body" idx="1"/>
          </p:nvPr>
        </p:nvSpPr>
        <p:spPr>
          <a:xfrm>
            <a:off x="468313" y="1484313"/>
            <a:ext cx="8229600" cy="4778375"/>
          </a:xfrm>
        </p:spPr>
        <p:txBody>
          <a:bodyPr lIns="0" tIns="0" rIns="0" bIns="0"/>
          <a:lstStyle/>
          <a:p>
            <a:pPr>
              <a:lnSpc>
                <a:spcPct val="90000"/>
              </a:lnSpc>
            </a:pPr>
            <a:r>
              <a:rPr lang="de-AT" sz="2400" dirty="0" smtClean="0">
                <a:latin typeface="Garamond" pitchFamily="18" charset="0"/>
              </a:rPr>
              <a:t>Behinderung entsteht aus der </a:t>
            </a:r>
            <a:r>
              <a:rPr lang="de-AT" sz="2400" b="1" dirty="0" smtClean="0">
                <a:latin typeface="Garamond" pitchFamily="18" charset="0"/>
              </a:rPr>
              <a:t>Wechselwirkung</a:t>
            </a:r>
            <a:r>
              <a:rPr lang="de-AT" sz="2400" dirty="0" smtClean="0">
                <a:latin typeface="Garamond" pitchFamily="18" charset="0"/>
              </a:rPr>
              <a:t> zwischen Menschen mit Beeinträchtigungen und einstellungs- und umweltbedingten Barrieren</a:t>
            </a:r>
          </a:p>
          <a:p>
            <a:pPr>
              <a:lnSpc>
                <a:spcPct val="90000"/>
              </a:lnSpc>
            </a:pPr>
            <a:r>
              <a:rPr lang="de-AT" sz="2400" dirty="0" smtClean="0">
                <a:latin typeface="Garamond" pitchFamily="18" charset="0"/>
              </a:rPr>
              <a:t>Menschen mit Behinderungen sind aktive Teilnehmer der Gesellschaft mit gleichen </a:t>
            </a:r>
            <a:r>
              <a:rPr lang="de-AT" sz="2400" b="1" dirty="0" smtClean="0">
                <a:latin typeface="Garamond" pitchFamily="18" charset="0"/>
              </a:rPr>
              <a:t>Teilhaberechten</a:t>
            </a:r>
            <a:r>
              <a:rPr lang="de-AT" sz="2400" dirty="0" smtClean="0">
                <a:latin typeface="Garamond" pitchFamily="18" charset="0"/>
              </a:rPr>
              <a:t> und Pflichten wie alle anderen Menschen auch</a:t>
            </a:r>
          </a:p>
          <a:p>
            <a:pPr>
              <a:lnSpc>
                <a:spcPct val="90000"/>
              </a:lnSpc>
            </a:pPr>
            <a:r>
              <a:rPr lang="de-AT" sz="2400" dirty="0" smtClean="0">
                <a:latin typeface="Garamond" pitchFamily="18" charset="0"/>
              </a:rPr>
              <a:t>Sie sind nicht bloße Empfänger von Sozialleistungen und Schutzbestimmungen (diese braucht es freilich vorerst weiter)</a:t>
            </a:r>
            <a:br>
              <a:rPr lang="de-AT" sz="2400" dirty="0" smtClean="0">
                <a:latin typeface="Garamond" pitchFamily="18" charset="0"/>
              </a:rPr>
            </a:br>
            <a:endParaRPr lang="de-AT" sz="2400" dirty="0" smtClean="0">
              <a:latin typeface="Garamond" pitchFamily="18" charset="0"/>
            </a:endParaRPr>
          </a:p>
          <a:p>
            <a:pPr>
              <a:lnSpc>
                <a:spcPct val="90000"/>
              </a:lnSpc>
            </a:pPr>
            <a:r>
              <a:rPr lang="de-AT" sz="2400" b="1" i="1" dirty="0" smtClean="0">
                <a:latin typeface="Garamond" pitchFamily="18" charset="0"/>
              </a:rPr>
              <a:t>Dazu muss sich die Gesellschaft umfassend ändern (Inklusion !) vor allem die Einstellung der Menschen, aber auch die Politik auf allen Ebenen</a:t>
            </a:r>
            <a:endParaRPr lang="en-GB" sz="2400" b="1" i="1" dirty="0" smtClean="0"/>
          </a:p>
        </p:txBody>
      </p:sp>
      <p:sp>
        <p:nvSpPr>
          <p:cNvPr id="7" name="Datumsplatzhalter 3"/>
          <p:cNvSpPr>
            <a:spLocks noGrp="1"/>
          </p:cNvSpPr>
          <p:nvPr>
            <p:ph type="dt" sz="quarter" idx="10"/>
          </p:nvPr>
        </p:nvSpPr>
        <p:spPr>
          <a:xfrm>
            <a:off x="500034" y="6143644"/>
            <a:ext cx="2686040" cy="419080"/>
          </a:xfrm>
          <a:noFill/>
        </p:spPr>
        <p:txBody>
          <a:bodyPr/>
          <a:lstStyle/>
          <a:p>
            <a:r>
              <a:rPr lang="de-DE" dirty="0" err="1" smtClean="0"/>
              <a:t>Barrierefreiheit</a:t>
            </a:r>
            <a:endParaRPr 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ius">
  <a:themeElements>
    <a:clrScheme name="Radius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fontScheme name="Radiu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us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us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us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us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us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us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us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us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us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us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0</TotalTime>
  <Words>1815</Words>
  <Application>Microsoft Office PowerPoint</Application>
  <PresentationFormat>Bildschirmpräsentation (4:3)</PresentationFormat>
  <Paragraphs>381</Paragraphs>
  <Slides>45</Slides>
  <Notes>41</Notes>
  <HiddenSlides>0</HiddenSlides>
  <MMClips>0</MMClips>
  <ScaleCrop>false</ScaleCrop>
  <HeadingPairs>
    <vt:vector size="4" baseType="variant">
      <vt:variant>
        <vt:lpstr>Design</vt:lpstr>
      </vt:variant>
      <vt:variant>
        <vt:i4>2</vt:i4>
      </vt:variant>
      <vt:variant>
        <vt:lpstr>Folientitel</vt:lpstr>
      </vt:variant>
      <vt:variant>
        <vt:i4>45</vt:i4>
      </vt:variant>
    </vt:vector>
  </HeadingPairs>
  <TitlesOfParts>
    <vt:vector size="47" baseType="lpstr">
      <vt:lpstr>Benutzerdefiniertes Design</vt:lpstr>
      <vt:lpstr>Radius</vt:lpstr>
      <vt:lpstr>Folie 1</vt:lpstr>
      <vt:lpstr>Inhalt </vt:lpstr>
      <vt:lpstr>Behindertenanwalt</vt:lpstr>
      <vt:lpstr>Wer ist behindert?</vt:lpstr>
      <vt:lpstr>Wieviele Menschen leben mit Behinderungen?</vt:lpstr>
      <vt:lpstr>Entwicklung im 20. Jahrhundert:  Der Weg zur Integration </vt:lpstr>
      <vt:lpstr>Entwicklung im 20. Jahrhundert:  Der Weg zur Integration </vt:lpstr>
      <vt:lpstr>BGStG und UNBRK:  Stationen des Weges zur Inklusion</vt:lpstr>
      <vt:lpstr>UNBRK: ein Paradigmenwechsel</vt:lpstr>
      <vt:lpstr>Rechtsgrundlagen I </vt:lpstr>
      <vt:lpstr>Rechtsgrundlagen II </vt:lpstr>
      <vt:lpstr>Rechtsgrundlagen III</vt:lpstr>
      <vt:lpstr>Rechtsgrundlagen IV</vt:lpstr>
      <vt:lpstr>Rechtsgrundlagen V</vt:lpstr>
      <vt:lpstr>Geltungsbereich des BGStG (§ 2) </vt:lpstr>
      <vt:lpstr>Geltungsbereich des NÖ ADG für Menschen mit Behinderungen (§ 11) </vt:lpstr>
      <vt:lpstr>Kernstück: Diskriminierungsverbot</vt:lpstr>
      <vt:lpstr>Unmittelbare Diskriminierung</vt:lpstr>
      <vt:lpstr>Mittelbare Diskriminierung I</vt:lpstr>
      <vt:lpstr>mittelbare Diskriminierung II</vt:lpstr>
      <vt:lpstr>mittelbare Diskriminierung III</vt:lpstr>
      <vt:lpstr>Was sind Barrieren?</vt:lpstr>
      <vt:lpstr>Barrierefreiheit I</vt:lpstr>
      <vt:lpstr>Barrierefreiheit II</vt:lpstr>
      <vt:lpstr>Ab wann ist Barrierefreiheit wirksam</vt:lpstr>
      <vt:lpstr>Rechtsfolgen bei Diskriminierung</vt:lpstr>
      <vt:lpstr>Zusammenfassung</vt:lpstr>
      <vt:lpstr>Wozu hat sich Österreich mit der UN-BRK verpflichtet? (Art. 4 und 5) </vt:lpstr>
      <vt:lpstr>Anforderungen der UN-Konvention zu Barrierefreiheit (Artikel 9)</vt:lpstr>
      <vt:lpstr>Aktuelle Erfahrungen mit der Umsetzung der UNBRK</vt:lpstr>
      <vt:lpstr>Praxis der Rechtsdurchsetzung des BGStG  (2006 bis 30.6.2012) I</vt:lpstr>
      <vt:lpstr>Praxis der Rechtsdurchsetzung 2006-2012 (abgeschlossen bis 30.6.2012) II</vt:lpstr>
      <vt:lpstr>Ergebnisse der Evaluierung des Gleichstellungspaketes im Jahre 2011</vt:lpstr>
      <vt:lpstr>Fallbeispiel 1</vt:lpstr>
      <vt:lpstr>Fallbeispiel 2</vt:lpstr>
      <vt:lpstr>Fallbeispiel 3</vt:lpstr>
      <vt:lpstr>Fallbeispiel 4</vt:lpstr>
      <vt:lpstr>Fallbeispiel 5</vt:lpstr>
      <vt:lpstr>Fallbeispiel 6</vt:lpstr>
      <vt:lpstr>Fallbeispiel 1 - Lösung</vt:lpstr>
      <vt:lpstr>Fallbeispiel 2 - Lösung</vt:lpstr>
      <vt:lpstr>Fallbeispiel 3 - Lösung</vt:lpstr>
      <vt:lpstr>Fallbeispiel 4 - Lösung</vt:lpstr>
      <vt:lpstr>Fallbeispiel 5 - Lösung</vt:lpstr>
      <vt:lpstr>Fallbeispiel 6 - Lösung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Erwin Buchinger</dc:creator>
  <cp:lastModifiedBy>Erwin Buchinger</cp:lastModifiedBy>
  <cp:revision>365</cp:revision>
  <dcterms:modified xsi:type="dcterms:W3CDTF">2013-04-14T19:07:58Z</dcterms:modified>
</cp:coreProperties>
</file>