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5" r:id="rId1"/>
    <p:sldMasterId id="2147483746" r:id="rId2"/>
  </p:sldMasterIdLst>
  <p:notesMasterIdLst>
    <p:notesMasterId r:id="rId19"/>
  </p:notesMasterIdLst>
  <p:handoutMasterIdLst>
    <p:handoutMasterId r:id="rId20"/>
  </p:handoutMasterIdLst>
  <p:sldIdLst>
    <p:sldId id="312" r:id="rId3"/>
    <p:sldId id="286" r:id="rId4"/>
    <p:sldId id="305" r:id="rId5"/>
    <p:sldId id="311" r:id="rId6"/>
    <p:sldId id="318" r:id="rId7"/>
    <p:sldId id="319" r:id="rId8"/>
    <p:sldId id="320" r:id="rId9"/>
    <p:sldId id="321" r:id="rId10"/>
    <p:sldId id="334" r:id="rId11"/>
    <p:sldId id="322" r:id="rId12"/>
    <p:sldId id="333" r:id="rId13"/>
    <p:sldId id="323" r:id="rId14"/>
    <p:sldId id="324" r:id="rId15"/>
    <p:sldId id="316" r:id="rId16"/>
    <p:sldId id="317" r:id="rId17"/>
    <p:sldId id="325" r:id="rId18"/>
  </p:sldIdLst>
  <p:sldSz cx="9144000" cy="6858000" type="screen4x3"/>
  <p:notesSz cx="6794500" cy="9906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 autoAdjust="0"/>
    <p:restoredTop sz="94647" autoAdjust="0"/>
  </p:normalViewPr>
  <p:slideViewPr>
    <p:cSldViewPr>
      <p:cViewPr>
        <p:scale>
          <a:sx n="86" d="100"/>
          <a:sy n="86" d="100"/>
        </p:scale>
        <p:origin x="-1344" y="-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Tabelle1!$A$2:$A$6</c:f>
              <c:strCache>
                <c:ptCount val="5"/>
                <c:pt idx="0">
                  <c:v>Technische B.</c:v>
                </c:pt>
                <c:pt idx="1">
                  <c:v>Kommunikationsbarrieren</c:v>
                </c:pt>
                <c:pt idx="2">
                  <c:v>Kommunikationstechnische B.</c:v>
                </c:pt>
                <c:pt idx="3">
                  <c:v>Bauliche B.</c:v>
                </c:pt>
                <c:pt idx="4">
                  <c:v>Sonstige B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6.25</c:v>
                </c:pt>
                <c:pt idx="1">
                  <c:v>6.25</c:v>
                </c:pt>
                <c:pt idx="2">
                  <c:v>21.02</c:v>
                </c:pt>
                <c:pt idx="3">
                  <c:v>61.36</c:v>
                </c:pt>
                <c:pt idx="4">
                  <c:v>5.1099999999999985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652544"/>
        <c:axId val="80658432"/>
      </c:barChart>
      <c:catAx>
        <c:axId val="80652544"/>
        <c:scaling>
          <c:orientation val="minMax"/>
        </c:scaling>
        <c:delete val="0"/>
        <c:axPos val="l"/>
        <c:majorTickMark val="out"/>
        <c:minorTickMark val="none"/>
        <c:tickLblPos val="nextTo"/>
        <c:crossAx val="80658432"/>
        <c:crosses val="autoZero"/>
        <c:auto val="1"/>
        <c:lblAlgn val="ctr"/>
        <c:lblOffset val="100"/>
        <c:noMultiLvlLbl val="0"/>
      </c:catAx>
      <c:valAx>
        <c:axId val="80658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0652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D17C3DC-4DBC-4C94-8CC9-9A911024C4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041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4500" cy="9906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AT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4500" cy="9906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AT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4500" cy="9906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AT"/>
          </a:p>
        </p:txBody>
      </p:sp>
      <p:sp>
        <p:nvSpPr>
          <p:cNvPr id="1024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54063"/>
            <a:ext cx="4948237" cy="3711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05350"/>
            <a:ext cx="5429250" cy="445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38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3844925" y="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38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1070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38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44925" y="941070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380000"/>
                </a:solidFill>
              </a:defRPr>
            </a:lvl1pPr>
          </a:lstStyle>
          <a:p>
            <a:pPr>
              <a:defRPr/>
            </a:pPr>
            <a:fld id="{379DC5DD-AB1E-465D-8E85-82AEEC9881E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452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E1F0007-016C-4156-AB9C-6940EB04F5A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 txBox="1">
            <a:spLocks noGrp="1" noChangeArrowheads="1"/>
          </p:cNvSpPr>
          <p:nvPr/>
        </p:nvSpPr>
        <p:spPr bwMode="auto">
          <a:xfrm>
            <a:off x="3844925" y="941070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0D133A4-1F81-4255-8DBC-AF147D0F504F}" type="slidenum">
              <a:rPr lang="en-GB" sz="1400">
                <a:solidFill>
                  <a:srgbClr val="380000"/>
                </a:solidFill>
              </a:rPr>
              <a:pPr algn="r">
                <a:lnSpc>
                  <a:spcPct val="93000"/>
                </a:lnSpc>
                <a:buClr>
                  <a:srgbClr val="380000"/>
                </a:buClr>
                <a:buSzPct val="100000"/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GB" sz="1400">
              <a:solidFill>
                <a:srgbClr val="380000"/>
              </a:solidFill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 txBox="1">
            <a:spLocks noGrp="1" noChangeArrowheads="1"/>
          </p:cNvSpPr>
          <p:nvPr/>
        </p:nvSpPr>
        <p:spPr bwMode="auto">
          <a:xfrm>
            <a:off x="3844925" y="941070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F8B7E3A9-D5D8-416B-A632-AF0E7AED4426}" type="slidenum">
              <a:rPr lang="en-GB" sz="1400">
                <a:solidFill>
                  <a:srgbClr val="380000"/>
                </a:solidFill>
              </a:rPr>
              <a:pPr algn="r">
                <a:lnSpc>
                  <a:spcPct val="93000"/>
                </a:lnSpc>
                <a:buClr>
                  <a:srgbClr val="380000"/>
                </a:buClr>
                <a:buSzPct val="100000"/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12</a:t>
            </a:fld>
            <a:endParaRPr lang="en-GB" sz="1400">
              <a:solidFill>
                <a:srgbClr val="380000"/>
              </a:solidFill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 txBox="1">
            <a:spLocks noGrp="1" noChangeArrowheads="1"/>
          </p:cNvSpPr>
          <p:nvPr/>
        </p:nvSpPr>
        <p:spPr bwMode="auto">
          <a:xfrm>
            <a:off x="3844925" y="941070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BBF6865-DC80-4D2A-B55E-8C82150142B5}" type="slidenum">
              <a:rPr lang="en-GB" sz="1400">
                <a:solidFill>
                  <a:srgbClr val="380000"/>
                </a:solidFill>
              </a:rPr>
              <a:pPr algn="r">
                <a:lnSpc>
                  <a:spcPct val="93000"/>
                </a:lnSpc>
                <a:buClr>
                  <a:srgbClr val="380000"/>
                </a:buClr>
                <a:buSzPct val="100000"/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GB" sz="1400">
              <a:solidFill>
                <a:srgbClr val="380000"/>
              </a:solidFill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F6A8497F-9836-4237-BDDB-2840E4D2932C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14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F6A8497F-9836-4237-BDDB-2840E4D2932C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15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fld id="{F6A8497F-9836-4237-BDDB-2840E4D2932C}" type="slidenum">
              <a:rPr lang="en-GB" smtClean="0">
                <a:latin typeface="Arial" pitchFamily="34" charset="0"/>
              </a:rPr>
              <a:pPr>
                <a:buFont typeface="Arial" pitchFamily="34" charset="0"/>
                <a:buNone/>
              </a:pPr>
              <a:t>16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6229867-29C1-4590-95A5-EED08092FA7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CFEC7F-2CF4-4D1C-ADDC-2BA0E3D4BD4F}" type="slidenum">
              <a:rPr lang="en-GB" smtClean="0">
                <a:solidFill>
                  <a:srgbClr val="380000"/>
                </a:solidFill>
              </a:rPr>
              <a:pPr eaLnBrk="1" hangingPunct="1"/>
              <a:t>4</a:t>
            </a:fld>
            <a:endParaRPr lang="en-GB" smtClean="0">
              <a:solidFill>
                <a:srgbClr val="380000"/>
              </a:solidFill>
            </a:endParaRPr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AT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CB3BDD0E-D553-4492-9069-DA84BF987058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551E6B0-7DE0-4458-B155-9A33C0C35163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E633B4B-F8A2-4BD1-9E8D-651B263BF2D4}" type="slidenum">
              <a:rPr lang="en-GB" smtClean="0"/>
              <a:pPr>
                <a:defRPr/>
              </a:pPr>
              <a:t>7</a:t>
            </a:fld>
            <a:endParaRPr lang="en-GB" smtClean="0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 txBox="1">
            <a:spLocks noGrp="1" noChangeArrowheads="1"/>
          </p:cNvSpPr>
          <p:nvPr/>
        </p:nvSpPr>
        <p:spPr bwMode="auto">
          <a:xfrm>
            <a:off x="3844925" y="941070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94485DF-7FEF-4E0F-9925-1829E9571AB8}" type="slidenum">
              <a:rPr lang="en-GB" sz="1400">
                <a:solidFill>
                  <a:srgbClr val="380000"/>
                </a:solidFill>
              </a:rPr>
              <a:pPr algn="r">
                <a:lnSpc>
                  <a:spcPct val="93000"/>
                </a:lnSpc>
                <a:buClr>
                  <a:srgbClr val="380000"/>
                </a:buClr>
                <a:buSzPct val="100000"/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GB" sz="1400">
              <a:solidFill>
                <a:srgbClr val="380000"/>
              </a:solidFill>
            </a:endParaRPr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 txBox="1">
            <a:spLocks noGrp="1" noChangeArrowheads="1"/>
          </p:cNvSpPr>
          <p:nvPr/>
        </p:nvSpPr>
        <p:spPr bwMode="auto">
          <a:xfrm>
            <a:off x="3844925" y="941070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94485DF-7FEF-4E0F-9925-1829E9571AB8}" type="slidenum">
              <a:rPr lang="en-GB" sz="1400">
                <a:solidFill>
                  <a:srgbClr val="380000"/>
                </a:solidFill>
              </a:rPr>
              <a:pPr algn="r">
                <a:lnSpc>
                  <a:spcPct val="93000"/>
                </a:lnSpc>
                <a:buClr>
                  <a:srgbClr val="380000"/>
                </a:buClr>
                <a:buSzPct val="100000"/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GB" sz="1400">
              <a:solidFill>
                <a:srgbClr val="380000"/>
              </a:solidFill>
            </a:endParaRPr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 txBox="1">
            <a:spLocks noGrp="1" noChangeArrowheads="1"/>
          </p:cNvSpPr>
          <p:nvPr/>
        </p:nvSpPr>
        <p:spPr bwMode="auto">
          <a:xfrm>
            <a:off x="3844925" y="9410700"/>
            <a:ext cx="2943225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3000"/>
              </a:lnSpc>
              <a:buClr>
                <a:srgbClr val="380000"/>
              </a:buClr>
              <a:buSzPct val="100000"/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00D133A4-1F81-4255-8DBC-AF147D0F504F}" type="slidenum">
              <a:rPr lang="en-GB" sz="1400">
                <a:solidFill>
                  <a:srgbClr val="380000"/>
                </a:solidFill>
              </a:rPr>
              <a:pPr algn="r">
                <a:lnSpc>
                  <a:spcPct val="93000"/>
                </a:lnSpc>
                <a:buClr>
                  <a:srgbClr val="380000"/>
                </a:buClr>
                <a:buSzPct val="100000"/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GB" sz="1400">
              <a:solidFill>
                <a:srgbClr val="380000"/>
              </a:solidFill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993775" y="754063"/>
            <a:ext cx="4805363" cy="3714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AT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/>
          </p:nvPr>
        </p:nvSpPr>
        <p:spPr>
          <a:xfrm>
            <a:off x="679450" y="4705350"/>
            <a:ext cx="5430838" cy="4457700"/>
          </a:xfrm>
          <a:noFill/>
          <a:ln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A3214-BA8B-4E83-BA4E-8D09A93663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CD4FA-CD6A-45B2-ACEB-0BCFA4D093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35E96-9995-4E49-8C12-53251DB71E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de-DE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de-DE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</p:grpSp>
      <p:sp>
        <p:nvSpPr>
          <p:cNvPr id="1730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730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88D55-A9F4-44C1-A9F2-923DE055DB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34E36-33B6-408F-8B24-50CAB769E8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C899F-E909-41C7-811F-1A08749C03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17695-C2F1-4994-ABF5-F4C78F9520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4E939-E324-4826-8EC6-6621B1E156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BA0FD-24AD-456E-A4C3-2A8BDFDF87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792D2-578B-428C-B799-3F6F132D30F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1864F-21E2-4CA1-8FBB-145C5308CA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24EB6-DCDA-4DCA-A507-47A270C8BC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18C61-C674-49E7-937B-4D5C206F88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6ABE5-9C64-458B-90D0-A04C809587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6CBDF-6C6B-4AC9-9969-D49FD895BE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BFE98-C703-45CB-A29A-A2AF36E88B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71237-890E-4546-A17E-1A94FA499A2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79660-7125-4B9B-8413-D764342F3FE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F6C10-891D-49AC-97A0-B8C0F5BB33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B14E1-F57E-4251-B85F-492B5EA1E9C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FBCA7-4C8B-4CA8-AE5B-4D6F3C4FBB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05EB0-AFA7-4A33-B021-B9435FA2CC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76000"/>
              </a:lnSpc>
              <a:buClr>
                <a:srgbClr val="000000"/>
              </a:buClr>
              <a:buSzPct val="100000"/>
              <a:buFont typeface="Arial" charset="0"/>
              <a:buNone/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27F7A7B-2CFF-4169-BE7E-457BAC35AAF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 userDrawn="1"/>
        </p:nvGrpSpPr>
        <p:grpSpPr bwMode="auto">
          <a:xfrm>
            <a:off x="0" y="0"/>
            <a:ext cx="8686800" cy="6096000"/>
            <a:chOff x="0" y="96"/>
            <a:chExt cx="5472" cy="3840"/>
          </a:xfrm>
        </p:grpSpPr>
        <p:sp>
          <p:nvSpPr>
            <p:cNvPr id="172035" name="AutoShape 3"/>
            <p:cNvSpPr>
              <a:spLocks noChangeArrowheads="1"/>
            </p:cNvSpPr>
            <p:nvPr userDrawn="1"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de-DE" sz="2400">
                <a:latin typeface="Times New Roman" pitchFamily="18" charset="0"/>
              </a:endParaRPr>
            </a:p>
          </p:txBody>
        </p:sp>
        <p:sp>
          <p:nvSpPr>
            <p:cNvPr id="172036" name="AutoShape 4"/>
            <p:cNvSpPr>
              <a:spLocks noChangeArrowheads="1"/>
            </p:cNvSpPr>
            <p:nvPr userDrawn="1"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sz="2400">
                <a:latin typeface="Times New Roman" pitchFamily="18" charset="0"/>
              </a:endParaRPr>
            </a:p>
          </p:txBody>
        </p:sp>
        <p:sp>
          <p:nvSpPr>
            <p:cNvPr id="172037" name="Line 5"/>
            <p:cNvSpPr>
              <a:spLocks noChangeShapeType="1"/>
            </p:cNvSpPr>
            <p:nvPr userDrawn="1"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</p:grpSp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7204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e-DE"/>
              <a:t>Behindertenanwalt: Aufgaben und Schwerpunkte</a:t>
            </a:r>
          </a:p>
        </p:txBody>
      </p:sp>
      <p:sp>
        <p:nvSpPr>
          <p:cNvPr id="17204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204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DA05C2A4-D73D-4729-BCC7-9306EC4801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2056" name="Picture 1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40200" y="6021388"/>
            <a:ext cx="527050" cy="576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179389" y="2285992"/>
            <a:ext cx="8107388" cy="3786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ctr">
              <a:spcBef>
                <a:spcPts val="800"/>
              </a:spcBef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 b="1" dirty="0">
                <a:solidFill>
                  <a:srgbClr val="000000"/>
                </a:solidFill>
                <a:latin typeface="Garamond" pitchFamily="18" charset="0"/>
              </a:rPr>
              <a:t/>
            </a:r>
            <a:br>
              <a:rPr lang="en-GB" sz="4000" b="1" dirty="0">
                <a:solidFill>
                  <a:srgbClr val="000000"/>
                </a:solidFill>
                <a:latin typeface="Garamond" pitchFamily="18" charset="0"/>
              </a:rPr>
            </a:br>
            <a:r>
              <a:rPr lang="en-GB" sz="3600" b="1" dirty="0" err="1" smtClean="0">
                <a:solidFill>
                  <a:srgbClr val="000000"/>
                </a:solidFill>
                <a:latin typeface="Garamond" pitchFamily="18" charset="0"/>
              </a:rPr>
              <a:t>Umsetzung</a:t>
            </a:r>
            <a:r>
              <a:rPr lang="en-GB" sz="3600" b="1" dirty="0" smtClean="0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lang="en-GB" sz="3600" b="1" dirty="0" err="1" smtClean="0">
                <a:solidFill>
                  <a:srgbClr val="000000"/>
                </a:solidFill>
                <a:latin typeface="Garamond" pitchFamily="18" charset="0"/>
              </a:rPr>
              <a:t>der</a:t>
            </a:r>
            <a:r>
              <a:rPr lang="en-GB" sz="3600" b="1" dirty="0" smtClean="0">
                <a:solidFill>
                  <a:srgbClr val="000000"/>
                </a:solidFill>
                <a:latin typeface="Garamond" pitchFamily="18" charset="0"/>
              </a:rPr>
              <a:t> UNBRK und des</a:t>
            </a:r>
            <a:br>
              <a:rPr lang="en-GB" sz="3600" b="1" dirty="0" smtClean="0">
                <a:solidFill>
                  <a:srgbClr val="000000"/>
                </a:solidFill>
                <a:latin typeface="Garamond" pitchFamily="18" charset="0"/>
              </a:rPr>
            </a:br>
            <a:r>
              <a:rPr lang="en-GB" sz="3600" b="1" dirty="0" err="1" smtClean="0">
                <a:solidFill>
                  <a:srgbClr val="000000"/>
                </a:solidFill>
                <a:latin typeface="Garamond" pitchFamily="18" charset="0"/>
              </a:rPr>
              <a:t>Behindertengleichstellungsrechtes</a:t>
            </a:r>
            <a:endParaRPr lang="en-GB" sz="3600" b="1" dirty="0" smtClean="0">
              <a:solidFill>
                <a:srgbClr val="000000"/>
              </a:solidFill>
              <a:latin typeface="Garamond" pitchFamily="18" charset="0"/>
            </a:endParaRPr>
          </a:p>
          <a:p>
            <a:pPr algn="ctr">
              <a:spcBef>
                <a:spcPts val="800"/>
              </a:spcBef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dirty="0" err="1" smtClean="0">
                <a:solidFill>
                  <a:srgbClr val="000000"/>
                </a:solidFill>
                <a:latin typeface="Garamond" pitchFamily="18" charset="0"/>
              </a:rPr>
              <a:t>Erfahrungsbericht</a:t>
            </a:r>
            <a:r>
              <a:rPr lang="en-GB" sz="2400" b="1" dirty="0" smtClean="0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Garamond" pitchFamily="18" charset="0"/>
              </a:rPr>
              <a:t>der</a:t>
            </a:r>
            <a:r>
              <a:rPr lang="en-GB" sz="2400" b="1" dirty="0" smtClean="0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lang="en-GB" sz="2400" b="1" dirty="0" err="1" smtClean="0">
                <a:solidFill>
                  <a:srgbClr val="000000"/>
                </a:solidFill>
                <a:latin typeface="Garamond" pitchFamily="18" charset="0"/>
              </a:rPr>
              <a:t>Behindertenanwaltschaft</a:t>
            </a:r>
            <a:endParaRPr lang="en-GB" sz="2400" b="1" dirty="0" smtClean="0">
              <a:solidFill>
                <a:srgbClr val="000000"/>
              </a:solidFill>
              <a:latin typeface="Garamond" pitchFamily="18" charset="0"/>
            </a:endParaRPr>
          </a:p>
          <a:p>
            <a:pPr algn="ctr">
              <a:spcBef>
                <a:spcPts val="800"/>
              </a:spcBef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400" b="1" dirty="0" smtClean="0">
              <a:solidFill>
                <a:srgbClr val="000000"/>
              </a:solidFill>
              <a:latin typeface="Garamond" pitchFamily="18" charset="0"/>
            </a:endParaRPr>
          </a:p>
          <a:p>
            <a:pPr>
              <a:spcBef>
                <a:spcPts val="800"/>
              </a:spcBef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 b="1" i="1" dirty="0">
                <a:solidFill>
                  <a:srgbClr val="000000"/>
                </a:solidFill>
                <a:latin typeface="Garamond" pitchFamily="18" charset="0"/>
              </a:rPr>
              <a:t>	</a:t>
            </a:r>
            <a:r>
              <a:rPr lang="en-GB" sz="2400" b="1" i="1" dirty="0" smtClean="0">
                <a:solidFill>
                  <a:srgbClr val="000000"/>
                </a:solidFill>
                <a:latin typeface="Garamond" pitchFamily="18" charset="0"/>
              </a:rPr>
              <a:t>		</a:t>
            </a:r>
            <a:r>
              <a:rPr lang="en-GB" sz="2400" b="1" i="1" dirty="0" err="1" smtClean="0">
                <a:solidFill>
                  <a:srgbClr val="000000"/>
                </a:solidFill>
                <a:latin typeface="Garamond" pitchFamily="18" charset="0"/>
              </a:rPr>
              <a:t>Vorstandssitzung</a:t>
            </a:r>
            <a:r>
              <a:rPr lang="en-GB" sz="2400" b="1" i="1" dirty="0" smtClean="0">
                <a:solidFill>
                  <a:srgbClr val="000000"/>
                </a:solidFill>
                <a:latin typeface="Garamond" pitchFamily="18" charset="0"/>
              </a:rPr>
              <a:t> ÖGLB		Wien, 13.4.2013</a:t>
            </a:r>
            <a:endParaRPr lang="en-GB" sz="2400" b="1" dirty="0" smtClean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2411413" y="188913"/>
            <a:ext cx="4140200" cy="1006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Colonna MT" pitchFamily="8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b="1">
                <a:solidFill>
                  <a:schemeClr val="bg1"/>
                </a:solidFill>
                <a:latin typeface="Garamond" pitchFamily="18" charset="0"/>
              </a:rPr>
              <a:t>Dr. Erwin Buchinger</a:t>
            </a:r>
          </a:p>
          <a:p>
            <a:pPr algn="ctr">
              <a:buClr>
                <a:srgbClr val="000000"/>
              </a:buClr>
              <a:buSzPct val="100000"/>
              <a:buFont typeface="Colonna MT" pitchFamily="8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b="1">
                <a:solidFill>
                  <a:schemeClr val="bg1"/>
                </a:solidFill>
                <a:latin typeface="Garamond" pitchFamily="18" charset="0"/>
              </a:rPr>
              <a:t>Anwalt für Gleichbehandlungsfragen</a:t>
            </a:r>
          </a:p>
          <a:p>
            <a:pPr algn="ctr">
              <a:buClr>
                <a:srgbClr val="000000"/>
              </a:buClr>
              <a:buSzPct val="100000"/>
              <a:buFont typeface="Colonna MT" pitchFamily="8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b="1">
                <a:solidFill>
                  <a:schemeClr val="bg1"/>
                </a:solidFill>
                <a:latin typeface="Garamond" pitchFamily="18" charset="0"/>
              </a:rPr>
              <a:t>für Menschen mit Behinderung</a:t>
            </a:r>
          </a:p>
        </p:txBody>
      </p:sp>
      <p:pic>
        <p:nvPicPr>
          <p:cNvPr id="7" name="Grafik 6" descr="Bild 026.jpg"/>
          <p:cNvPicPr>
            <a:picLocks noChangeAspect="1"/>
          </p:cNvPicPr>
          <p:nvPr/>
        </p:nvPicPr>
        <p:blipFill>
          <a:blip r:embed="rId3" cstate="print"/>
          <a:srcRect l="1000" t="36149" b="32492"/>
          <a:stretch>
            <a:fillRect/>
          </a:stretch>
        </p:blipFill>
        <p:spPr>
          <a:xfrm>
            <a:off x="1071538" y="1214422"/>
            <a:ext cx="7072330" cy="150019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414784-DB96-4685-8D78-90636B91FD24}" type="slidenum">
              <a:rPr lang="de-DE" sz="1200">
                <a:latin typeface="Arial Black" pitchFamily="34" charset="0"/>
              </a:rPr>
              <a:pPr algn="r"/>
              <a:t>10</a:t>
            </a:fld>
            <a:endParaRPr lang="de-DE" sz="1200">
              <a:latin typeface="Arial Black" pitchFamily="34" charset="0"/>
            </a:endParaRPr>
          </a:p>
        </p:txBody>
      </p:sp>
      <p:sp>
        <p:nvSpPr>
          <p:cNvPr id="122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6075" y="257175"/>
            <a:ext cx="774700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Aktuelle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Erfahrungen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mit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der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Umsetzung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der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UNBRK –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punktuell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I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8229600" cy="4778375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de-AT" sz="2400" b="1" dirty="0" smtClean="0">
                <a:latin typeface="Garamond" pitchFamily="18" charset="0"/>
              </a:rPr>
              <a:t>Gleiche Anerkennung vor dem Recht</a:t>
            </a:r>
            <a:r>
              <a:rPr lang="de-AT" sz="2400" dirty="0" smtClean="0">
                <a:latin typeface="Garamond" pitchFamily="18" charset="0"/>
              </a:rPr>
              <a:t/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dirty="0" smtClean="0">
                <a:latin typeface="Garamond" pitchFamily="18" charset="0"/>
              </a:rPr>
              <a:t>fast 60.000Personen unter Sachwalterschaft, 55% umfassend; soll reformiert werden – Umfang unklar, Pilotprojekt soll heuer starten</a:t>
            </a:r>
          </a:p>
          <a:p>
            <a:pPr>
              <a:lnSpc>
                <a:spcPct val="90000"/>
              </a:lnSpc>
            </a:pPr>
            <a:r>
              <a:rPr lang="de-AT" sz="2400" b="1" dirty="0" smtClean="0">
                <a:latin typeface="Garamond" pitchFamily="18" charset="0"/>
              </a:rPr>
              <a:t>Bildung</a:t>
            </a:r>
            <a:r>
              <a:rPr lang="de-AT" sz="2400" dirty="0" smtClean="0">
                <a:latin typeface="Garamond" pitchFamily="18" charset="0"/>
              </a:rPr>
              <a:t> </a:t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dirty="0" smtClean="0">
                <a:latin typeface="Garamond" pitchFamily="18" charset="0"/>
              </a:rPr>
              <a:t>Rechtsanspruch auf inklusive Bildung zwar teilweise gesetzlich verankert, jedoch zahlreiche Umsetzungshindernisse</a:t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dirty="0" smtClean="0">
                <a:latin typeface="Garamond" pitchFamily="18" charset="0"/>
              </a:rPr>
              <a:t>- große Lücke zur Gleichstellung</a:t>
            </a:r>
          </a:p>
          <a:p>
            <a:pPr>
              <a:lnSpc>
                <a:spcPct val="90000"/>
              </a:lnSpc>
            </a:pPr>
            <a:r>
              <a:rPr lang="de-AT" sz="2400" b="1" dirty="0" smtClean="0">
                <a:latin typeface="Garamond" pitchFamily="18" charset="0"/>
              </a:rPr>
              <a:t>Arbeitsmarkt</a:t>
            </a:r>
            <a:r>
              <a:rPr lang="de-AT" sz="2400" dirty="0" smtClean="0">
                <a:latin typeface="Garamond" pitchFamily="18" charset="0"/>
              </a:rPr>
              <a:t/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dirty="0" smtClean="0">
                <a:latin typeface="Garamond" pitchFamily="18" charset="0"/>
              </a:rPr>
              <a:t>kaum Zugang für Personen mit Arbeitsfähigkeit von weniger als 50 v.H.-; deutlich höhere Arbeitslosigkeit bei Menschen mit Behinderung - große Lücke zur Gleichstellung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414784-DB96-4685-8D78-90636B91FD24}" type="slidenum">
              <a:rPr lang="de-DE" sz="1200">
                <a:latin typeface="Arial Black" pitchFamily="34" charset="0"/>
              </a:rPr>
              <a:pPr algn="r"/>
              <a:t>11</a:t>
            </a:fld>
            <a:endParaRPr lang="de-DE" sz="1200">
              <a:latin typeface="Arial Black" pitchFamily="34" charset="0"/>
            </a:endParaRPr>
          </a:p>
        </p:txBody>
      </p:sp>
      <p:sp>
        <p:nvSpPr>
          <p:cNvPr id="1229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6075" y="257175"/>
            <a:ext cx="774700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Aktuelle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Erfahrungen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mit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der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Umsetzung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der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UNBRK –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punktuell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II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8229600" cy="4778375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de-AT" sz="2400" b="1" dirty="0" err="1" smtClean="0">
                <a:latin typeface="Garamond" pitchFamily="18" charset="0"/>
              </a:rPr>
              <a:t>Barrierefreiheit</a:t>
            </a:r>
            <a:r>
              <a:rPr lang="de-AT" sz="2400" b="1" dirty="0" smtClean="0">
                <a:latin typeface="Garamond" pitchFamily="18" charset="0"/>
              </a:rPr>
              <a:t>/Zugänglichkeit (</a:t>
            </a:r>
            <a:r>
              <a:rPr lang="de-AT" sz="2400" b="1" dirty="0" err="1" smtClean="0">
                <a:latin typeface="Garamond" pitchFamily="18" charset="0"/>
              </a:rPr>
              <a:t>Accessibility</a:t>
            </a:r>
            <a:r>
              <a:rPr lang="de-AT" sz="2400" b="1" dirty="0" smtClean="0">
                <a:latin typeface="Garamond" pitchFamily="18" charset="0"/>
              </a:rPr>
              <a:t>)</a:t>
            </a:r>
            <a:r>
              <a:rPr lang="de-AT" sz="2400" dirty="0" smtClean="0">
                <a:latin typeface="Garamond" pitchFamily="18" charset="0"/>
              </a:rPr>
              <a:t/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dirty="0" smtClean="0">
                <a:latin typeface="Garamond" pitchFamily="18" charset="0"/>
              </a:rPr>
              <a:t>nur z.T. umgesetzt in einer Vielzahl von </a:t>
            </a:r>
            <a:r>
              <a:rPr lang="de-AT" sz="2400" dirty="0" err="1" smtClean="0">
                <a:latin typeface="Garamond" pitchFamily="18" charset="0"/>
              </a:rPr>
              <a:t>tw</a:t>
            </a:r>
            <a:r>
              <a:rPr lang="de-AT" sz="2400" dirty="0" smtClean="0">
                <a:latin typeface="Garamond" pitchFamily="18" charset="0"/>
              </a:rPr>
              <a:t>. unbefriedigenden Einzelgesetzen; Art. 15a Vereinbarung von 2 Bundesländern nicht umgesetzt; Schadenersatzansprüche als einziger Rechtsschutz</a:t>
            </a:r>
          </a:p>
          <a:p>
            <a:pPr>
              <a:lnSpc>
                <a:spcPct val="90000"/>
              </a:lnSpc>
            </a:pPr>
            <a:r>
              <a:rPr lang="de-AT" sz="2400" b="1" dirty="0" smtClean="0">
                <a:latin typeface="Garamond" pitchFamily="18" charset="0"/>
              </a:rPr>
              <a:t>Arbeitsassistenz und persönliche Assistenz</a:t>
            </a:r>
            <a:r>
              <a:rPr lang="de-AT" sz="2400" dirty="0" smtClean="0">
                <a:latin typeface="Garamond" pitchFamily="18" charset="0"/>
              </a:rPr>
              <a:t/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dirty="0" smtClean="0">
                <a:latin typeface="Garamond" pitchFamily="18" charset="0"/>
              </a:rPr>
              <a:t>neben Pflegegeld das wohl wichtigste Instrument für ein selbstbestimmtes Leben; viel zu enger </a:t>
            </a:r>
            <a:r>
              <a:rPr lang="de-AT" sz="2400" dirty="0" err="1" smtClean="0">
                <a:latin typeface="Garamond" pitchFamily="18" charset="0"/>
              </a:rPr>
              <a:t>BezieherInnenkreis</a:t>
            </a:r>
            <a:r>
              <a:rPr lang="de-AT" sz="2400" dirty="0" smtClean="0">
                <a:latin typeface="Garamond" pitchFamily="18" charset="0"/>
              </a:rPr>
              <a:t> und völlig unterschiedliche Regelungen auf Länderebene</a:t>
            </a:r>
          </a:p>
          <a:p>
            <a:pPr>
              <a:lnSpc>
                <a:spcPct val="90000"/>
              </a:lnSpc>
            </a:pPr>
            <a:r>
              <a:rPr lang="de-AT" sz="2400" b="1" dirty="0" smtClean="0">
                <a:latin typeface="Garamond" pitchFamily="18" charset="0"/>
              </a:rPr>
              <a:t>Familie</a:t>
            </a:r>
            <a:r>
              <a:rPr lang="de-AT" sz="2400" dirty="0" smtClean="0">
                <a:latin typeface="Garamond" pitchFamily="18" charset="0"/>
              </a:rPr>
              <a:t/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dirty="0" smtClean="0">
                <a:latin typeface="Garamond" pitchFamily="18" charset="0"/>
              </a:rPr>
              <a:t>behinderten Eltern/Müttern wird rasch die Obsorge für Kind entzogen, oft ohne vorher ausreichend Unterstützungsmöglichkeiten zu prüfen</a:t>
            </a:r>
            <a:endParaRPr lang="en-GB" sz="2400" dirty="0" smtClean="0"/>
          </a:p>
          <a:p>
            <a:pPr>
              <a:lnSpc>
                <a:spcPct val="90000"/>
              </a:lnSpc>
              <a:buNone/>
            </a:pPr>
            <a:endParaRPr lang="de-AT" sz="2400" dirty="0" smtClean="0">
              <a:latin typeface="Garamond" pitchFamily="18" charset="0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nummernplatzhalt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559F72B-141F-434F-8CA3-6E934B903640}" type="slidenum">
              <a:rPr lang="de-DE" sz="1200">
                <a:latin typeface="Arial Black" pitchFamily="34" charset="0"/>
              </a:rPr>
              <a:pPr algn="r"/>
              <a:t>12</a:t>
            </a:fld>
            <a:endParaRPr lang="de-DE" sz="1200">
              <a:latin typeface="Arial Black" pitchFamily="34" charset="0"/>
            </a:endParaRPr>
          </a:p>
        </p:txBody>
      </p:sp>
      <p:sp>
        <p:nvSpPr>
          <p:cNvPr id="1331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6075" y="257175"/>
            <a:ext cx="774700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Herausforderungen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aus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Sicht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der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BA</a:t>
            </a:r>
            <a:endParaRPr lang="en-GB" sz="3200" dirty="0" smtClean="0">
              <a:solidFill>
                <a:schemeClr val="tx1"/>
              </a:solidFill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1500174"/>
            <a:ext cx="8301038" cy="4778375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Kenntnis der UN-Konvention (und des Grundsatzes der Inklusion) noch nicht ausreichend gegeben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Inklusion erfordert holistischen (umfassenden) Ansatz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Inklusion erfordert grundlegende Haltungs- und Strukturänderungen – Gestaltung durch Betroffene selbst!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Inklusion erfordert zusätzliche Budgetmittel , kein Sparprogramm</a:t>
            </a:r>
          </a:p>
          <a:p>
            <a:pPr>
              <a:lnSpc>
                <a:spcPct val="90000"/>
              </a:lnSpc>
            </a:pPr>
            <a:r>
              <a:rPr lang="de-AT" sz="2400" dirty="0" err="1" smtClean="0">
                <a:latin typeface="Garamond" pitchFamily="18" charset="0"/>
              </a:rPr>
              <a:t>Ökonomistischer</a:t>
            </a:r>
            <a:r>
              <a:rPr lang="de-AT" sz="2400" dirty="0" smtClean="0">
                <a:latin typeface="Garamond" pitchFamily="18" charset="0"/>
              </a:rPr>
              <a:t> </a:t>
            </a:r>
            <a:r>
              <a:rPr lang="de-AT" sz="2400" dirty="0" err="1" smtClean="0">
                <a:latin typeface="Garamond" pitchFamily="18" charset="0"/>
              </a:rPr>
              <a:t>Leistungbegriff</a:t>
            </a:r>
            <a:r>
              <a:rPr lang="de-AT" sz="2400" dirty="0" smtClean="0">
                <a:latin typeface="Garamond" pitchFamily="18" charset="0"/>
              </a:rPr>
              <a:t> erschwert Würdigung anderer Beiträge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Inklusive Gesellschaft ist per se solidarische Gesellschaft –Widerspruch zur gesellschaftlichen Wirklichkeit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Inklusion als Prozess einer schrittweisen Annäherung !?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Vorbild: Gleichstellung der Geschlechter</a:t>
            </a:r>
            <a:endParaRPr lang="en-GB" sz="2400" dirty="0" smtClean="0"/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E17C14-5772-4605-8430-6810CDBF6508}" type="slidenum">
              <a:rPr lang="de-DE" sz="1200">
                <a:latin typeface="Arial Black" pitchFamily="34" charset="0"/>
              </a:rPr>
              <a:pPr algn="r"/>
              <a:t>13</a:t>
            </a:fld>
            <a:endParaRPr lang="de-DE" sz="1200">
              <a:latin typeface="Arial Black" pitchFamily="34" charset="0"/>
            </a:endParaRPr>
          </a:p>
        </p:txBody>
      </p:sp>
      <p:sp>
        <p:nvSpPr>
          <p:cNvPr id="1433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6075" y="257175"/>
            <a:ext cx="774700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Wird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der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NAP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Behinderung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diesen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Herausforderungen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gerecht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?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8229600" cy="4778375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Ist ein NAP des Bundes – Länder nicht umfasst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Wurde auf Ressortebene erarbeitet – keine interministeriellen Vorhaben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Projekte sind dem Grundsatz der kurzfristigen politischen Umsetzbarkeit unterworden – kein konsistenter Zusammenhang zwischen Ziel/Strategien und Maßnahmen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Messbarkeit und Controlling sind unterentwickelt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Mitwirkung/Einbindung der Betroffenen teilweise unklar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Genereller Budget-/Finanzierungsvorbehalt – keine zusätzlichen Mittel</a:t>
            </a:r>
            <a:endParaRPr lang="en-GB" sz="24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dirty="0" err="1" smtClean="0">
                <a:latin typeface="Garamond" pitchFamily="18" charset="0"/>
              </a:rPr>
              <a:t>Bedeutende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Verschlechterungen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gegenüber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Entwurffassung</a:t>
            </a:r>
            <a:endParaRPr lang="de-AT" sz="2400" dirty="0" smtClean="0">
              <a:latin typeface="Garamond" pitchFamily="18" charset="0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4F157-3EE0-4806-A691-FD863EA7E5C5}" type="slidenum">
              <a:rPr lang="de-DE" smtClean="0"/>
              <a:pPr/>
              <a:t>14</a:t>
            </a:fld>
            <a:endParaRPr lang="de-DE" smtClean="0"/>
          </a:p>
        </p:txBody>
      </p:sp>
      <p:sp>
        <p:nvSpPr>
          <p:cNvPr id="13316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58" y="273050"/>
            <a:ext cx="785818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Praxis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der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Rechtsdurchsetzung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des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BGStG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b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</a:br>
            <a:r>
              <a:rPr lang="en-GB" sz="2000" b="1" dirty="0" smtClean="0">
                <a:solidFill>
                  <a:schemeClr val="bg1"/>
                </a:solidFill>
              </a:rPr>
              <a:t>(2006 </a:t>
            </a:r>
            <a:r>
              <a:rPr lang="en-GB" sz="2000" b="1" dirty="0" err="1" smtClean="0">
                <a:solidFill>
                  <a:schemeClr val="bg1"/>
                </a:solidFill>
              </a:rPr>
              <a:t>bis</a:t>
            </a:r>
            <a:r>
              <a:rPr lang="en-GB" sz="2000" b="1" dirty="0" smtClean="0">
                <a:solidFill>
                  <a:schemeClr val="bg1"/>
                </a:solidFill>
              </a:rPr>
              <a:t> 30.6.2012) I</a:t>
            </a:r>
            <a:endParaRPr lang="en-GB" sz="3200" b="1" dirty="0" smtClean="0">
              <a:solidFill>
                <a:schemeClr val="bg1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1472" y="1285860"/>
            <a:ext cx="7893078" cy="4735528"/>
          </a:xfrm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600" dirty="0" smtClean="0"/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err="1" smtClean="0">
                <a:latin typeface="Garamond" pitchFamily="18" charset="0"/>
              </a:rPr>
              <a:t>Schlichtungsverfahren</a:t>
            </a:r>
            <a:r>
              <a:rPr lang="en-GB" sz="2800" b="1" dirty="0" smtClean="0">
                <a:latin typeface="Garamond" pitchFamily="18" charset="0"/>
              </a:rPr>
              <a:t> (Bund)</a:t>
            </a: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Garamond" pitchFamily="18" charset="0"/>
              </a:rPr>
              <a:t>Insgesamt</a:t>
            </a:r>
            <a:r>
              <a:rPr lang="en-GB" sz="2800" dirty="0" smtClean="0">
                <a:latin typeface="Garamond" pitchFamily="18" charset="0"/>
              </a:rPr>
              <a:t> 1082, </a:t>
            </a:r>
            <a:r>
              <a:rPr lang="en-GB" sz="2800" dirty="0" err="1" smtClean="0">
                <a:latin typeface="Garamond" pitchFamily="18" charset="0"/>
              </a:rPr>
              <a:t>davon</a:t>
            </a:r>
            <a:r>
              <a:rPr lang="en-GB" sz="2800" dirty="0" smtClean="0">
                <a:latin typeface="Garamond" pitchFamily="18" charset="0"/>
              </a:rPr>
              <a:t> je ~50% </a:t>
            </a:r>
            <a:r>
              <a:rPr lang="en-GB" sz="2800" dirty="0" err="1" smtClean="0">
                <a:latin typeface="Garamond" pitchFamily="18" charset="0"/>
              </a:rPr>
              <a:t>BGStG</a:t>
            </a:r>
            <a:r>
              <a:rPr lang="en-GB" sz="2800" dirty="0" smtClean="0">
                <a:latin typeface="Garamond" pitchFamily="18" charset="0"/>
              </a:rPr>
              <a:t> und </a:t>
            </a:r>
            <a:r>
              <a:rPr lang="en-GB" sz="2800" dirty="0" err="1" smtClean="0">
                <a:latin typeface="Garamond" pitchFamily="18" charset="0"/>
              </a:rPr>
              <a:t>BEinstG</a:t>
            </a:r>
            <a:endParaRPr lang="en-GB" sz="2800" dirty="0" smtClean="0">
              <a:latin typeface="Garamond" pitchFamily="18" charset="0"/>
            </a:endParaRP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Garamond" pitchFamily="18" charset="0"/>
              </a:rPr>
              <a:t>Darunter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wegen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Barrieren</a:t>
            </a:r>
            <a:r>
              <a:rPr lang="en-GB" sz="2800" dirty="0" smtClean="0">
                <a:latin typeface="Garamond" pitchFamily="18" charset="0"/>
              </a:rPr>
              <a:t> ca. 25% </a:t>
            </a:r>
            <a:r>
              <a:rPr lang="en-GB" sz="2800" dirty="0" err="1" smtClean="0">
                <a:latin typeface="Garamond" pitchFamily="18" charset="0"/>
              </a:rPr>
              <a:t>bzw</a:t>
            </a:r>
            <a:r>
              <a:rPr lang="en-GB" sz="2800" dirty="0" smtClean="0">
                <a:latin typeface="Garamond" pitchFamily="18" charset="0"/>
              </a:rPr>
              <a:t>. 50% </a:t>
            </a:r>
            <a:r>
              <a:rPr lang="en-GB" sz="2800" dirty="0" err="1" smtClean="0">
                <a:latin typeface="Garamond" pitchFamily="18" charset="0"/>
              </a:rPr>
              <a:t>im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BGStG</a:t>
            </a:r>
            <a:endParaRPr lang="en-GB" sz="2800" dirty="0" smtClean="0">
              <a:latin typeface="Garamond" pitchFamily="18" charset="0"/>
            </a:endParaRP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Garamond" pitchFamily="18" charset="0"/>
              </a:rPr>
              <a:t>58% </a:t>
            </a:r>
            <a:r>
              <a:rPr lang="en-GB" sz="2800" dirty="0" err="1" smtClean="0">
                <a:latin typeface="Garamond" pitchFamily="18" charset="0"/>
              </a:rPr>
              <a:t>Einigung</a:t>
            </a:r>
            <a:r>
              <a:rPr lang="en-GB" sz="2800" dirty="0" smtClean="0">
                <a:latin typeface="Garamond" pitchFamily="18" charset="0"/>
              </a:rPr>
              <a:t>, 32% </a:t>
            </a:r>
            <a:r>
              <a:rPr lang="en-GB" sz="2800" dirty="0" err="1" smtClean="0">
                <a:latin typeface="Garamond" pitchFamily="18" charset="0"/>
              </a:rPr>
              <a:t>ohne</a:t>
            </a:r>
            <a:r>
              <a:rPr lang="en-GB" sz="2800" dirty="0" smtClean="0">
                <a:latin typeface="Garamond" pitchFamily="18" charset="0"/>
              </a:rPr>
              <a:t> E., 10% </a:t>
            </a:r>
            <a:r>
              <a:rPr lang="en-GB" sz="2800" dirty="0" err="1" smtClean="0">
                <a:latin typeface="Garamond" pitchFamily="18" charset="0"/>
              </a:rPr>
              <a:t>Antragsrücknahme</a:t>
            </a:r>
            <a:r>
              <a:rPr lang="en-GB" sz="2800" dirty="0" smtClean="0">
                <a:latin typeface="Garamond" pitchFamily="18" charset="0"/>
              </a:rPr>
              <a:t/>
            </a:r>
            <a:br>
              <a:rPr lang="en-GB" sz="2800" dirty="0" smtClean="0">
                <a:latin typeface="Garamond" pitchFamily="18" charset="0"/>
              </a:rPr>
            </a:br>
            <a:endParaRPr lang="en-GB" sz="2800" dirty="0" smtClean="0">
              <a:latin typeface="Garamond" pitchFamily="18" charset="0"/>
            </a:endParaRP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err="1" smtClean="0">
                <a:latin typeface="Garamond" pitchFamily="18" charset="0"/>
              </a:rPr>
              <a:t>Gerichtsverfahren</a:t>
            </a:r>
            <a:r>
              <a:rPr lang="en-GB" sz="2800" b="1" dirty="0" smtClean="0">
                <a:latin typeface="Garamond" pitchFamily="18" charset="0"/>
              </a:rPr>
              <a:t>:</a:t>
            </a:r>
            <a:r>
              <a:rPr lang="en-GB" sz="2800" dirty="0" smtClean="0">
                <a:latin typeface="Garamond" pitchFamily="18" charset="0"/>
              </a:rPr>
              <a:t> ca. 15-20 (2 </a:t>
            </a:r>
            <a:r>
              <a:rPr lang="en-GB" sz="2800" dirty="0" err="1" smtClean="0">
                <a:latin typeface="Garamond" pitchFamily="18" charset="0"/>
              </a:rPr>
              <a:t>höchstgerichtliche</a:t>
            </a:r>
            <a:r>
              <a:rPr lang="en-GB" sz="2800" dirty="0" smtClean="0">
                <a:latin typeface="Garamond" pitchFamily="18" charset="0"/>
              </a:rPr>
              <a:t> E.)</a:t>
            </a: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err="1" smtClean="0">
                <a:latin typeface="Garamond" pitchFamily="18" charset="0"/>
              </a:rPr>
              <a:t>Verbandsklage</a:t>
            </a:r>
            <a:r>
              <a:rPr lang="en-GB" sz="2800" b="1" dirty="0" smtClean="0">
                <a:latin typeface="Garamond" pitchFamily="18" charset="0"/>
              </a:rPr>
              <a:t>: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keine</a:t>
            </a:r>
            <a:r>
              <a:rPr lang="en-GB" sz="2800" dirty="0" smtClean="0">
                <a:latin typeface="Garamond" pitchFamily="18" charset="0"/>
              </a:rPr>
              <a:t>; </a:t>
            </a:r>
            <a:r>
              <a:rPr lang="en-GB" sz="2800" dirty="0" err="1" smtClean="0">
                <a:latin typeface="Garamond" pitchFamily="18" charset="0"/>
              </a:rPr>
              <a:t>zuletzt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Erweiterung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im</a:t>
            </a:r>
            <a:r>
              <a:rPr lang="en-GB" sz="2800" dirty="0" smtClean="0">
                <a:latin typeface="Garamond" pitchFamily="18" charset="0"/>
              </a:rPr>
              <a:t> VVÄG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4F157-3EE0-4806-A691-FD863EA7E5C5}" type="slidenum">
              <a:rPr lang="de-DE" smtClean="0"/>
              <a:pPr/>
              <a:t>15</a:t>
            </a:fld>
            <a:endParaRPr lang="de-DE" smtClean="0"/>
          </a:p>
        </p:txBody>
      </p:sp>
      <p:sp>
        <p:nvSpPr>
          <p:cNvPr id="13316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58" y="273050"/>
            <a:ext cx="766448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kern="1200" dirty="0" smtClean="0">
                <a:solidFill>
                  <a:schemeClr val="bg1"/>
                </a:solidFill>
                <a:latin typeface="Garamond" pitchFamily="18" charset="0"/>
              </a:rPr>
              <a:t>Praxis </a:t>
            </a:r>
            <a:r>
              <a:rPr lang="en-GB" sz="3200" b="1" kern="1200" dirty="0" err="1" smtClean="0">
                <a:solidFill>
                  <a:schemeClr val="bg1"/>
                </a:solidFill>
                <a:latin typeface="Garamond" pitchFamily="18" charset="0"/>
              </a:rPr>
              <a:t>der</a:t>
            </a:r>
            <a:r>
              <a:rPr lang="en-GB" sz="3200" b="1" kern="1200" dirty="0" smtClean="0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en-GB" sz="3200" b="1" kern="1200" dirty="0" err="1" smtClean="0">
                <a:solidFill>
                  <a:schemeClr val="bg1"/>
                </a:solidFill>
                <a:latin typeface="Garamond" pitchFamily="18" charset="0"/>
              </a:rPr>
              <a:t>Rechtsdurchsetzung</a:t>
            </a:r>
            <a:r>
              <a:rPr lang="en-GB" sz="3200" b="1" kern="1200" dirty="0" smtClean="0">
                <a:solidFill>
                  <a:schemeClr val="bg1"/>
                </a:solidFill>
                <a:latin typeface="Garamond" pitchFamily="18" charset="0"/>
              </a:rPr>
              <a:t> 2006-2012 </a:t>
            </a:r>
            <a:r>
              <a:rPr lang="en-GB" sz="2400" b="1" dirty="0" smtClean="0">
                <a:solidFill>
                  <a:schemeClr val="bg1"/>
                </a:solidFill>
              </a:rPr>
              <a:t>(</a:t>
            </a:r>
            <a:r>
              <a:rPr lang="en-GB" sz="2400" b="1" dirty="0" err="1" smtClean="0">
                <a:solidFill>
                  <a:schemeClr val="bg1"/>
                </a:solidFill>
              </a:rPr>
              <a:t>abgeschlossen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</a:rPr>
              <a:t>bis</a:t>
            </a:r>
            <a:r>
              <a:rPr lang="en-GB" sz="2400" b="1" dirty="0" smtClean="0">
                <a:solidFill>
                  <a:schemeClr val="bg1"/>
                </a:solidFill>
              </a:rPr>
              <a:t> 30.6.2012) II</a:t>
            </a:r>
            <a:endParaRPr lang="en-GB" sz="3200" b="1" dirty="0" smtClean="0">
              <a:solidFill>
                <a:schemeClr val="tx1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7924800" cy="801678"/>
          </a:xfrm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600" dirty="0" smtClean="0"/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b="1" dirty="0" smtClean="0">
                <a:latin typeface="Garamond" pitchFamily="18" charset="0"/>
              </a:rPr>
              <a:t>	</a:t>
            </a:r>
            <a:r>
              <a:rPr lang="en-GB" sz="2800" b="1" dirty="0" err="1" smtClean="0">
                <a:latin typeface="Garamond" pitchFamily="18" charset="0"/>
              </a:rPr>
              <a:t>Schlichtungsverfahren</a:t>
            </a:r>
            <a:r>
              <a:rPr lang="en-GB" sz="2800" b="1" dirty="0" smtClean="0">
                <a:latin typeface="Garamond" pitchFamily="18" charset="0"/>
              </a:rPr>
              <a:t> (Bund): </a:t>
            </a:r>
            <a:r>
              <a:rPr lang="en-GB" sz="2800" b="1" dirty="0" err="1" smtClean="0">
                <a:latin typeface="Garamond" pitchFamily="18" charset="0"/>
              </a:rPr>
              <a:t>Barrieren</a:t>
            </a:r>
            <a:r>
              <a:rPr lang="en-GB" sz="2800" b="1" dirty="0" smtClean="0">
                <a:latin typeface="Garamond" pitchFamily="18" charset="0"/>
              </a:rPr>
              <a:t> </a:t>
            </a:r>
            <a:r>
              <a:rPr lang="en-GB" sz="2800" b="1" dirty="0" err="1" smtClean="0">
                <a:latin typeface="Garamond" pitchFamily="18" charset="0"/>
              </a:rPr>
              <a:t>nach</a:t>
            </a:r>
            <a:r>
              <a:rPr lang="en-GB" sz="2800" b="1" dirty="0" smtClean="0">
                <a:latin typeface="Garamond" pitchFamily="18" charset="0"/>
              </a:rPr>
              <a:t> Art</a:t>
            </a:r>
          </a:p>
        </p:txBody>
      </p:sp>
      <p:graphicFrame>
        <p:nvGraphicFramePr>
          <p:cNvPr id="6" name="Diagramm 5"/>
          <p:cNvGraphicFramePr/>
          <p:nvPr/>
        </p:nvGraphicFramePr>
        <p:xfrm>
          <a:off x="857224" y="2428868"/>
          <a:ext cx="6762776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4F157-3EE0-4806-A691-FD863EA7E5C5}" type="slidenum">
              <a:rPr lang="de-DE" smtClean="0"/>
              <a:pPr/>
              <a:t>16</a:t>
            </a:fld>
            <a:endParaRPr lang="de-DE" smtClean="0"/>
          </a:p>
        </p:txBody>
      </p:sp>
      <p:sp>
        <p:nvSpPr>
          <p:cNvPr id="13316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58" y="273050"/>
            <a:ext cx="766448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kern="1200" dirty="0" err="1" smtClean="0">
                <a:solidFill>
                  <a:schemeClr val="bg1"/>
                </a:solidFill>
                <a:latin typeface="Garamond" pitchFamily="18" charset="0"/>
              </a:rPr>
              <a:t>Ergebnisse</a:t>
            </a:r>
            <a:r>
              <a:rPr lang="en-GB" sz="3200" b="1" kern="1200" dirty="0" smtClean="0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en-GB" sz="3200" b="1" kern="1200" dirty="0" err="1" smtClean="0">
                <a:solidFill>
                  <a:schemeClr val="bg1"/>
                </a:solidFill>
                <a:latin typeface="Garamond" pitchFamily="18" charset="0"/>
              </a:rPr>
              <a:t>der</a:t>
            </a:r>
            <a:r>
              <a:rPr lang="en-GB" sz="3200" b="1" kern="1200" dirty="0" smtClean="0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en-GB" sz="3200" b="1" kern="1200" dirty="0" err="1" smtClean="0">
                <a:solidFill>
                  <a:schemeClr val="bg1"/>
                </a:solidFill>
                <a:latin typeface="Garamond" pitchFamily="18" charset="0"/>
              </a:rPr>
              <a:t>Evaluierung</a:t>
            </a:r>
            <a:r>
              <a:rPr lang="en-GB" sz="3200" b="1" kern="1200" dirty="0" smtClean="0">
                <a:solidFill>
                  <a:schemeClr val="bg1"/>
                </a:solidFill>
                <a:latin typeface="Garamond" pitchFamily="18" charset="0"/>
              </a:rPr>
              <a:t> des </a:t>
            </a:r>
            <a:r>
              <a:rPr lang="en-GB" sz="3200" b="1" kern="1200" dirty="0" err="1" smtClean="0">
                <a:solidFill>
                  <a:schemeClr val="bg1"/>
                </a:solidFill>
                <a:latin typeface="Garamond" pitchFamily="18" charset="0"/>
              </a:rPr>
              <a:t>Gleichstellungspaketes</a:t>
            </a:r>
            <a:r>
              <a:rPr lang="en-GB" sz="3200" b="1" kern="1200" dirty="0" smtClean="0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en-GB" sz="3200" b="1" kern="1200" dirty="0" err="1" smtClean="0">
                <a:solidFill>
                  <a:schemeClr val="bg1"/>
                </a:solidFill>
                <a:latin typeface="Garamond" pitchFamily="18" charset="0"/>
              </a:rPr>
              <a:t>im</a:t>
            </a:r>
            <a:r>
              <a:rPr lang="en-GB" sz="3200" b="1" kern="1200" dirty="0" smtClean="0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en-GB" sz="3200" b="1" kern="1200" dirty="0" err="1" smtClean="0">
                <a:solidFill>
                  <a:schemeClr val="bg1"/>
                </a:solidFill>
                <a:latin typeface="Garamond" pitchFamily="18" charset="0"/>
              </a:rPr>
              <a:t>Jahre</a:t>
            </a:r>
            <a:r>
              <a:rPr lang="en-GB" sz="3200" b="1" kern="1200" dirty="0" smtClean="0">
                <a:solidFill>
                  <a:schemeClr val="bg1"/>
                </a:solidFill>
                <a:latin typeface="Garamond" pitchFamily="18" charset="0"/>
              </a:rPr>
              <a:t> 2011</a:t>
            </a: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214422"/>
            <a:ext cx="8032778" cy="928694"/>
          </a:xfrm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600" dirty="0" smtClean="0"/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Garamond" pitchFamily="18" charset="0"/>
              </a:rPr>
              <a:t>Kritik</a:t>
            </a:r>
            <a:r>
              <a:rPr lang="en-GB" sz="2800" dirty="0" smtClean="0">
                <a:latin typeface="Garamond" pitchFamily="18" charset="0"/>
              </a:rPr>
              <a:t>, </a:t>
            </a:r>
            <a:r>
              <a:rPr lang="en-GB" sz="2800" dirty="0" err="1" smtClean="0">
                <a:latin typeface="Garamond" pitchFamily="18" charset="0"/>
              </a:rPr>
              <a:t>dass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Regelungen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nur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im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Rahmen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der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Bundeskompetenz</a:t>
            </a:r>
            <a:endParaRPr lang="en-GB" sz="2800" dirty="0" smtClean="0">
              <a:latin typeface="Garamond" pitchFamily="18" charset="0"/>
            </a:endParaRP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Garamond" pitchFamily="18" charset="0"/>
              </a:rPr>
              <a:t>Kritik</a:t>
            </a:r>
            <a:r>
              <a:rPr lang="en-GB" sz="2800" dirty="0" smtClean="0">
                <a:latin typeface="Garamond" pitchFamily="18" charset="0"/>
              </a:rPr>
              <a:t> an </a:t>
            </a:r>
            <a:r>
              <a:rPr lang="en-GB" sz="2800" dirty="0" err="1" smtClean="0">
                <a:latin typeface="Garamond" pitchFamily="18" charset="0"/>
              </a:rPr>
              <a:t>fehlendem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Beseitungs</a:t>
            </a:r>
            <a:r>
              <a:rPr lang="en-GB" sz="2800" dirty="0" smtClean="0">
                <a:latin typeface="Garamond" pitchFamily="18" charset="0"/>
              </a:rPr>
              <a:t>- und </a:t>
            </a:r>
            <a:r>
              <a:rPr lang="en-GB" sz="2800" dirty="0" err="1" smtClean="0">
                <a:latin typeface="Garamond" pitchFamily="18" charset="0"/>
              </a:rPr>
              <a:t>Unterlassungsanspruch</a:t>
            </a:r>
            <a:endParaRPr lang="en-GB" sz="2800" dirty="0" smtClean="0">
              <a:latin typeface="Garamond" pitchFamily="18" charset="0"/>
            </a:endParaRP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Garamond" pitchFamily="18" charset="0"/>
              </a:rPr>
              <a:t>Sehr</a:t>
            </a:r>
            <a:r>
              <a:rPr lang="en-GB" sz="2800" dirty="0" smtClean="0">
                <a:latin typeface="Garamond" pitchFamily="18" charset="0"/>
              </a:rPr>
              <a:t> positive </a:t>
            </a:r>
            <a:r>
              <a:rPr lang="en-GB" sz="2800" dirty="0" err="1" smtClean="0">
                <a:latin typeface="Garamond" pitchFamily="18" charset="0"/>
              </a:rPr>
              <a:t>Beurteilung</a:t>
            </a:r>
            <a:r>
              <a:rPr lang="en-GB" sz="2800" dirty="0" smtClean="0">
                <a:latin typeface="Garamond" pitchFamily="18" charset="0"/>
              </a:rPr>
              <a:t> des </a:t>
            </a:r>
            <a:r>
              <a:rPr lang="en-GB" sz="2800" smtClean="0">
                <a:latin typeface="Garamond" pitchFamily="18" charset="0"/>
              </a:rPr>
              <a:t>Schlichtungsverfahrens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durch</a:t>
            </a:r>
            <a:r>
              <a:rPr lang="en-GB" sz="2800" dirty="0" smtClean="0">
                <a:latin typeface="Garamond" pitchFamily="18" charset="0"/>
              </a:rPr>
              <a:t> ALLE </a:t>
            </a:r>
            <a:r>
              <a:rPr lang="en-GB" sz="2800" dirty="0" err="1" smtClean="0">
                <a:latin typeface="Garamond" pitchFamily="18" charset="0"/>
              </a:rPr>
              <a:t>Beteiligten</a:t>
            </a:r>
            <a:endParaRPr lang="en-GB" sz="2800" dirty="0" smtClean="0">
              <a:latin typeface="Garamond" pitchFamily="18" charset="0"/>
            </a:endParaRP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err="1" smtClean="0">
                <a:latin typeface="Garamond" pitchFamily="18" charset="0"/>
              </a:rPr>
              <a:t>Verbandsklage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unwirksam</a:t>
            </a:r>
            <a:endParaRPr lang="en-GB" sz="2800" dirty="0" smtClean="0">
              <a:latin typeface="Garamond" pitchFamily="18" charset="0"/>
            </a:endParaRP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latin typeface="Garamond" pitchFamily="18" charset="0"/>
              </a:rPr>
              <a:t>Positive </a:t>
            </a:r>
            <a:r>
              <a:rPr lang="en-GB" sz="2800" dirty="0" err="1" smtClean="0">
                <a:latin typeface="Garamond" pitchFamily="18" charset="0"/>
              </a:rPr>
              <a:t>Beurteilung</a:t>
            </a:r>
            <a:r>
              <a:rPr lang="en-GB" sz="2800" dirty="0" smtClean="0">
                <a:latin typeface="Garamond" pitchFamily="18" charset="0"/>
              </a:rPr>
              <a:t> des </a:t>
            </a:r>
            <a:r>
              <a:rPr lang="en-GB" sz="2800" dirty="0" err="1" smtClean="0">
                <a:latin typeface="Garamond" pitchFamily="18" charset="0"/>
              </a:rPr>
              <a:t>Behindertenanwaltes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aber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Wunsch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nach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zusätzlichen</a:t>
            </a:r>
            <a:r>
              <a:rPr lang="en-GB" sz="2800" dirty="0" smtClean="0">
                <a:latin typeface="Garamond" pitchFamily="18" charset="0"/>
              </a:rPr>
              <a:t> </a:t>
            </a:r>
            <a:r>
              <a:rPr lang="en-GB" sz="2800" dirty="0" err="1" smtClean="0">
                <a:latin typeface="Garamond" pitchFamily="18" charset="0"/>
              </a:rPr>
              <a:t>Kompetenzen</a:t>
            </a:r>
            <a:endParaRPr lang="en-GB" sz="2800" dirty="0" smtClean="0">
              <a:latin typeface="Garamond" pitchFamily="18" charset="0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B54C5B-A35C-4532-BF51-1300D16C478E}" type="slidenum">
              <a:rPr lang="de-DE" smtClean="0"/>
              <a:pPr/>
              <a:t>2</a:t>
            </a:fld>
            <a:endParaRPr lang="de-DE" smtClean="0"/>
          </a:p>
        </p:txBody>
      </p:sp>
      <p:sp>
        <p:nvSpPr>
          <p:cNvPr id="7172" name="Rectangle 1"/>
          <p:cNvSpPr>
            <a:spLocks noGrp="1" noChangeArrowheads="1"/>
          </p:cNvSpPr>
          <p:nvPr>
            <p:ph type="title"/>
          </p:nvPr>
        </p:nvSpPr>
        <p:spPr>
          <a:xfrm>
            <a:off x="346074" y="571480"/>
            <a:ext cx="8042349" cy="71438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Inhalt</a:t>
            </a:r>
            <a:r>
              <a:rPr lang="en-GB" sz="3200" b="1" dirty="0" smtClean="0">
                <a:solidFill>
                  <a:schemeClr val="tx1"/>
                </a:solidFill>
              </a:rPr>
              <a:t/>
            </a:r>
            <a:br>
              <a:rPr lang="en-GB" sz="3200" b="1" dirty="0" smtClean="0">
                <a:solidFill>
                  <a:schemeClr val="tx1"/>
                </a:solidFill>
              </a:rPr>
            </a:br>
            <a:endParaRPr lang="en-GB" sz="3200" b="1" dirty="0" smtClean="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608983"/>
          </a:xfrm>
        </p:spPr>
        <p:txBody>
          <a:bodyPr lIns="0" tIns="0" rIns="0" bIns="0"/>
          <a:lstStyle/>
          <a:p>
            <a:pPr lvl="0"/>
            <a:r>
              <a:rPr lang="de-DE" sz="2400" b="1" dirty="0" smtClean="0">
                <a:latin typeface="Garamond" pitchFamily="18" charset="0"/>
              </a:rPr>
              <a:t>Vorstellung der Behindertenanwaltschaft</a:t>
            </a:r>
          </a:p>
          <a:p>
            <a:pPr lvl="0">
              <a:buNone/>
            </a:pPr>
            <a:r>
              <a:rPr lang="de-DE" sz="2400" dirty="0" smtClean="0">
                <a:latin typeface="Garamond" pitchFamily="18" charset="0"/>
              </a:rPr>
              <a:t/>
            </a:r>
            <a:br>
              <a:rPr lang="de-DE" sz="2400" dirty="0" smtClean="0">
                <a:latin typeface="Garamond" pitchFamily="18" charset="0"/>
              </a:rPr>
            </a:br>
            <a:endParaRPr lang="de-DE" sz="2400" dirty="0" smtClean="0">
              <a:latin typeface="Garamond" pitchFamily="18" charset="0"/>
            </a:endParaRPr>
          </a:p>
          <a:p>
            <a:pPr lvl="0"/>
            <a:r>
              <a:rPr lang="de-DE" sz="2400" b="1" dirty="0" smtClean="0">
                <a:latin typeface="Garamond" pitchFamily="18" charset="0"/>
              </a:rPr>
              <a:t>Die  Umsetzung der UNBRK nach fünf Jahren </a:t>
            </a:r>
            <a:br>
              <a:rPr lang="de-DE" sz="2400" b="1" dirty="0" smtClean="0">
                <a:latin typeface="Garamond" pitchFamily="18" charset="0"/>
              </a:rPr>
            </a:br>
            <a:r>
              <a:rPr lang="de-DE" sz="2400" b="1" dirty="0" smtClean="0">
                <a:latin typeface="Garamond" pitchFamily="18" charset="0"/>
              </a:rPr>
              <a:t>(aus Sicht der Behindertenanwaltschaft -BA)</a:t>
            </a:r>
            <a:r>
              <a:rPr lang="de-DE" sz="2400" dirty="0" smtClean="0">
                <a:latin typeface="Garamond" pitchFamily="18" charset="0"/>
              </a:rPr>
              <a:t/>
            </a:r>
            <a:br>
              <a:rPr lang="de-DE" sz="2400" dirty="0" smtClean="0">
                <a:latin typeface="Garamond" pitchFamily="18" charset="0"/>
              </a:rPr>
            </a:br>
            <a:endParaRPr lang="de-DE" sz="2400" dirty="0" smtClean="0">
              <a:latin typeface="Garamond" pitchFamily="18" charset="0"/>
            </a:endParaRPr>
          </a:p>
          <a:p>
            <a:pPr lvl="0">
              <a:buNone/>
            </a:pPr>
            <a:endParaRPr lang="de-DE" sz="2400" dirty="0" smtClean="0">
              <a:latin typeface="Garamond" pitchFamily="18" charset="0"/>
            </a:endParaRPr>
          </a:p>
          <a:p>
            <a:pPr lvl="0"/>
            <a:r>
              <a:rPr lang="de-DE" sz="2400" b="1" dirty="0" smtClean="0">
                <a:latin typeface="Garamond" pitchFamily="18" charset="0"/>
              </a:rPr>
              <a:t>Erfahrungen aus Schlichtungen und Klagen</a:t>
            </a:r>
            <a:r>
              <a:rPr lang="de-DE" sz="2400" dirty="0" smtClean="0">
                <a:latin typeface="Garamond" pitchFamily="18" charset="0"/>
              </a:rPr>
              <a:t/>
            </a:r>
            <a:br>
              <a:rPr lang="de-DE" sz="2400" dirty="0" smtClean="0">
                <a:latin typeface="Garamond" pitchFamily="18" charset="0"/>
              </a:rPr>
            </a:br>
            <a:endParaRPr lang="de-DE" sz="2400" dirty="0" smtClean="0">
              <a:latin typeface="Garamond" pitchFamily="18" charset="0"/>
            </a:endParaRPr>
          </a:p>
          <a:p>
            <a:pPr lvl="0" algn="ctr">
              <a:buNone/>
            </a:pPr>
            <a:r>
              <a:rPr lang="de-DE" sz="2800" dirty="0" smtClean="0">
                <a:latin typeface="Garamond" pitchFamily="18" charset="0"/>
              </a:rPr>
              <a:t>	</a:t>
            </a:r>
            <a:r>
              <a:rPr lang="en-GB" sz="2800" dirty="0" smtClean="0">
                <a:latin typeface="Garamond" pitchFamily="18" charset="0"/>
              </a:rPr>
              <a:t/>
            </a:r>
            <a:br>
              <a:rPr lang="en-GB" sz="2800" dirty="0" smtClean="0">
                <a:latin typeface="Garamond" pitchFamily="18" charset="0"/>
              </a:rPr>
            </a:br>
            <a:endParaRPr lang="en-GB" sz="2800" dirty="0" smtClean="0">
              <a:latin typeface="Garamond" pitchFamily="18" charset="0"/>
            </a:endParaRPr>
          </a:p>
          <a:p>
            <a:endParaRPr lang="en-GB" sz="2400" b="1" dirty="0" smtClean="0">
              <a:latin typeface="+mj-lt"/>
            </a:endParaRPr>
          </a:p>
          <a:p>
            <a:pPr>
              <a:buNone/>
            </a:pPr>
            <a:endParaRPr lang="en-GB" sz="2400" b="1" dirty="0" smtClean="0">
              <a:latin typeface="+mj-lt"/>
            </a:endParaRPr>
          </a:p>
        </p:txBody>
      </p:sp>
      <p:sp>
        <p:nvSpPr>
          <p:cNvPr id="7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7900987" cy="873125"/>
          </a:xfrm>
        </p:spPr>
        <p:txBody>
          <a:bodyPr/>
          <a:lstStyle/>
          <a:p>
            <a:pPr algn="ctr">
              <a:defRPr/>
            </a:pPr>
            <a:r>
              <a:rPr lang="de-AT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Behindertenanwalt</a:t>
            </a:r>
            <a:endParaRPr lang="de-AT" sz="2800" b="1" kern="1200" dirty="0">
              <a:solidFill>
                <a:schemeClr val="bg1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5950" y="1124744"/>
            <a:ext cx="7912100" cy="50014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AT" dirty="0" smtClean="0"/>
              <a:t> </a:t>
            </a:r>
            <a:endParaRPr lang="de-AT" sz="1100" dirty="0" smtClean="0"/>
          </a:p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defRPr/>
            </a:pPr>
            <a:r>
              <a:rPr lang="de-AT" sz="2400" dirty="0">
                <a:latin typeface="Garamond" pitchFamily="18" charset="0"/>
              </a:rPr>
              <a:t>Beratung und Unterstützung bei Diskriminierung</a:t>
            </a:r>
          </a:p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defRPr/>
            </a:pPr>
            <a:r>
              <a:rPr lang="de-AT" sz="2400" dirty="0">
                <a:latin typeface="Garamond" pitchFamily="18" charset="0"/>
              </a:rPr>
              <a:t>Sprechstunden und </a:t>
            </a:r>
            <a:r>
              <a:rPr lang="de-AT" sz="2400" dirty="0" smtClean="0">
                <a:latin typeface="Garamond" pitchFamily="18" charset="0"/>
              </a:rPr>
              <a:t>Sprechtage</a:t>
            </a:r>
          </a:p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defRPr/>
            </a:pPr>
            <a:r>
              <a:rPr lang="de-AT" sz="2400" dirty="0" smtClean="0">
                <a:latin typeface="Garamond" pitchFamily="18" charset="0"/>
              </a:rPr>
              <a:t>Etwa 1000 Beschwerdefälle im Jahr (Schwerpunkte Arbeit, Bildung, Barrierefreiheit)</a:t>
            </a:r>
          </a:p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defRPr/>
            </a:pPr>
            <a:r>
              <a:rPr lang="de-AT" sz="2400" dirty="0" smtClean="0">
                <a:latin typeface="Garamond" pitchFamily="18" charset="0"/>
              </a:rPr>
              <a:t>Haupttätigkeit in Form von Interventionen und Schlichtungen</a:t>
            </a:r>
            <a:endParaRPr lang="de-AT" sz="2400" dirty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defRPr/>
            </a:pPr>
            <a:r>
              <a:rPr lang="de-AT" sz="2400" dirty="0" smtClean="0">
                <a:latin typeface="Garamond" pitchFamily="18" charset="0"/>
              </a:rPr>
              <a:t>weiters Berichte</a:t>
            </a:r>
            <a:r>
              <a:rPr lang="de-AT" sz="2400" dirty="0">
                <a:latin typeface="Garamond" pitchFamily="18" charset="0"/>
              </a:rPr>
              <a:t>, Untersuchungen, Empfehlungen</a:t>
            </a:r>
          </a:p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defRPr/>
            </a:pPr>
            <a:r>
              <a:rPr lang="de-AT" sz="2400" dirty="0">
                <a:latin typeface="Garamond" pitchFamily="18" charset="0"/>
              </a:rPr>
              <a:t>Mitglied im Bundesbehindertenbeirat </a:t>
            </a:r>
          </a:p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defRPr/>
            </a:pPr>
            <a:r>
              <a:rPr lang="de-AT" sz="2400" dirty="0">
                <a:latin typeface="Garamond" pitchFamily="18" charset="0"/>
              </a:rPr>
              <a:t>Jährlicher Tätigkeitsbericht an Sozialminister</a:t>
            </a:r>
          </a:p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defRPr/>
            </a:pPr>
            <a:r>
              <a:rPr lang="de-AT" sz="2400" dirty="0">
                <a:latin typeface="Garamond" pitchFamily="18" charset="0"/>
              </a:rPr>
              <a:t>Büro mit 5 </a:t>
            </a:r>
            <a:r>
              <a:rPr lang="de-AT" sz="2400" dirty="0" err="1" smtClean="0">
                <a:latin typeface="Garamond" pitchFamily="18" charset="0"/>
              </a:rPr>
              <a:t>MitarbeiterInnen</a:t>
            </a:r>
            <a:r>
              <a:rPr lang="de-AT" sz="2400" dirty="0" smtClean="0">
                <a:latin typeface="Garamond" pitchFamily="18" charset="0"/>
              </a:rPr>
              <a:t/>
            </a:r>
            <a:br>
              <a:rPr lang="de-AT" sz="2400" dirty="0" smtClean="0">
                <a:latin typeface="Garamond" pitchFamily="18" charset="0"/>
              </a:rPr>
            </a:br>
            <a:endParaRPr lang="de-AT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AT" sz="2000" dirty="0" smtClean="0"/>
              <a:t>Behindertenanwalt ist weisungsfrei und </a:t>
            </a:r>
            <a:r>
              <a:rPr lang="de-AT" sz="2000" dirty="0"/>
              <a:t>u</a:t>
            </a:r>
            <a:r>
              <a:rPr lang="de-AT" sz="2000" dirty="0" smtClean="0"/>
              <a:t>nabhängig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395F21-8261-4461-92DD-61477DD8864A}" type="slidenum">
              <a:rPr lang="de-DE" smtClean="0">
                <a:latin typeface="Arial Black" pitchFamily="34" charset="0"/>
              </a:rPr>
              <a:pPr eaLnBrk="1" hangingPunct="1"/>
              <a:t>4</a:t>
            </a:fld>
            <a:endParaRPr lang="de-DE" smtClean="0">
              <a:latin typeface="Arial Black" pitchFamily="34" charset="0"/>
            </a:endParaRPr>
          </a:p>
        </p:txBody>
      </p:sp>
      <p:sp>
        <p:nvSpPr>
          <p:cNvPr id="7172" name="Rectangle 1"/>
          <p:cNvSpPr>
            <a:spLocks noGrp="1" noChangeArrowheads="1"/>
          </p:cNvSpPr>
          <p:nvPr>
            <p:ph type="title"/>
          </p:nvPr>
        </p:nvSpPr>
        <p:spPr>
          <a:xfrm>
            <a:off x="346074" y="257175"/>
            <a:ext cx="8012139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Wieviele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Menschen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leben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mit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Behinderungen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?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3429000"/>
            <a:ext cx="8229600" cy="2833688"/>
          </a:xfrm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de-AT" sz="2400" kern="1200" dirty="0" smtClean="0">
                <a:latin typeface="Garamond" pitchFamily="18" charset="0"/>
              </a:rPr>
              <a:t>Weltweit ca.15</a:t>
            </a:r>
            <a:r>
              <a:rPr lang="de-AT" sz="2400" kern="1200" dirty="0">
                <a:latin typeface="Garamond" pitchFamily="18" charset="0"/>
              </a:rPr>
              <a:t>% </a:t>
            </a:r>
            <a:r>
              <a:rPr lang="de-AT" sz="2400" kern="1200" dirty="0" smtClean="0">
                <a:latin typeface="Garamond" pitchFamily="18" charset="0"/>
              </a:rPr>
              <a:t>der Weltbevölkerung (WHO 2011)</a:t>
            </a:r>
            <a:br>
              <a:rPr lang="de-AT" sz="2400" kern="1200" dirty="0" smtClean="0">
                <a:latin typeface="Garamond" pitchFamily="18" charset="0"/>
              </a:rPr>
            </a:br>
            <a:endParaRPr lang="de-AT" sz="2400" kern="1200" dirty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accent6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de-AT" sz="2400" kern="1200" dirty="0">
                <a:latin typeface="Garamond" pitchFamily="18" charset="0"/>
              </a:rPr>
              <a:t>in </a:t>
            </a:r>
            <a:r>
              <a:rPr lang="de-AT" sz="2400" kern="1200" dirty="0" smtClean="0">
                <a:latin typeface="Garamond" pitchFamily="18" charset="0"/>
              </a:rPr>
              <a:t>Österreich </a:t>
            </a:r>
            <a:r>
              <a:rPr lang="de-AT" sz="2400" kern="1200" dirty="0" err="1" smtClean="0">
                <a:latin typeface="Garamond" pitchFamily="18" charset="0"/>
              </a:rPr>
              <a:t>ca</a:t>
            </a:r>
            <a:r>
              <a:rPr lang="de-AT" sz="2400" kern="1200" dirty="0" smtClean="0">
                <a:latin typeface="Garamond" pitchFamily="18" charset="0"/>
              </a:rPr>
              <a:t> 1,7 </a:t>
            </a:r>
            <a:r>
              <a:rPr lang="de-AT" sz="2400" kern="1200" dirty="0">
                <a:latin typeface="Garamond" pitchFamily="18" charset="0"/>
              </a:rPr>
              <a:t>Millionen – 20% </a:t>
            </a:r>
            <a:r>
              <a:rPr lang="de-AT" sz="2400" kern="1200" dirty="0" smtClean="0">
                <a:latin typeface="Garamond" pitchFamily="18" charset="0"/>
              </a:rPr>
              <a:t>der Bevölkerung:</a:t>
            </a:r>
            <a:r>
              <a:rPr lang="de-AT" sz="2400" kern="1200" dirty="0">
                <a:latin typeface="Garamond" pitchFamily="18" charset="0"/>
              </a:rPr>
              <a:t/>
            </a:r>
            <a:br>
              <a:rPr lang="de-AT" sz="2400" kern="1200" dirty="0">
                <a:latin typeface="Garamond" pitchFamily="18" charset="0"/>
              </a:rPr>
            </a:br>
            <a:r>
              <a:rPr lang="de-AT" sz="2400" kern="1200" dirty="0">
                <a:latin typeface="Garamond" pitchFamily="18" charset="0"/>
              </a:rPr>
              <a:t>- 1 </a:t>
            </a:r>
            <a:r>
              <a:rPr lang="de-AT" sz="2400" kern="1200" dirty="0" err="1">
                <a:latin typeface="Garamond" pitchFamily="18" charset="0"/>
              </a:rPr>
              <a:t>Mio</a:t>
            </a:r>
            <a:r>
              <a:rPr lang="de-AT" sz="2400" kern="1200" dirty="0">
                <a:latin typeface="Garamond" pitchFamily="18" charset="0"/>
              </a:rPr>
              <a:t> </a:t>
            </a:r>
            <a:r>
              <a:rPr lang="de-AT" sz="2400" kern="1200" dirty="0" smtClean="0">
                <a:latin typeface="Garamond" pitchFamily="18" charset="0"/>
              </a:rPr>
              <a:t>mit Mobilitätseinschränkungen (50 t benützen Rollstuhl)</a:t>
            </a:r>
            <a:r>
              <a:rPr lang="de-AT" sz="2400" kern="1200" dirty="0">
                <a:latin typeface="Garamond" pitchFamily="18" charset="0"/>
              </a:rPr>
              <a:t/>
            </a:r>
            <a:br>
              <a:rPr lang="de-AT" sz="2400" kern="1200" dirty="0">
                <a:latin typeface="Garamond" pitchFamily="18" charset="0"/>
              </a:rPr>
            </a:br>
            <a:r>
              <a:rPr lang="de-AT" sz="2400" kern="1200" dirty="0">
                <a:latin typeface="Garamond" pitchFamily="18" charset="0"/>
              </a:rPr>
              <a:t>- 0,3 </a:t>
            </a:r>
            <a:r>
              <a:rPr lang="de-AT" sz="2400" kern="1200" dirty="0" err="1">
                <a:latin typeface="Garamond" pitchFamily="18" charset="0"/>
              </a:rPr>
              <a:t>Mio</a:t>
            </a:r>
            <a:r>
              <a:rPr lang="de-AT" sz="2400" kern="1200" dirty="0">
                <a:latin typeface="Garamond" pitchFamily="18" charset="0"/>
              </a:rPr>
              <a:t> </a:t>
            </a:r>
            <a:r>
              <a:rPr lang="de-AT" sz="2400" kern="1200" dirty="0" smtClean="0">
                <a:latin typeface="Garamond" pitchFamily="18" charset="0"/>
              </a:rPr>
              <a:t>mit starker Sehbeeinträchtigung</a:t>
            </a:r>
            <a:r>
              <a:rPr lang="de-AT" sz="2400" kern="1200" dirty="0">
                <a:latin typeface="Garamond" pitchFamily="18" charset="0"/>
              </a:rPr>
              <a:t/>
            </a:r>
            <a:br>
              <a:rPr lang="de-AT" sz="2400" kern="1200" dirty="0">
                <a:latin typeface="Garamond" pitchFamily="18" charset="0"/>
              </a:rPr>
            </a:br>
            <a:r>
              <a:rPr lang="de-AT" sz="2400" kern="1200" dirty="0">
                <a:latin typeface="Garamond" pitchFamily="18" charset="0"/>
              </a:rPr>
              <a:t>- 0,2 </a:t>
            </a:r>
            <a:r>
              <a:rPr lang="de-AT" sz="2400" kern="1200" dirty="0" err="1">
                <a:latin typeface="Garamond" pitchFamily="18" charset="0"/>
              </a:rPr>
              <a:t>Mio</a:t>
            </a:r>
            <a:r>
              <a:rPr lang="de-AT" sz="2400" kern="1200" dirty="0">
                <a:latin typeface="Garamond" pitchFamily="18" charset="0"/>
              </a:rPr>
              <a:t> </a:t>
            </a:r>
            <a:r>
              <a:rPr lang="de-AT" sz="2400" kern="1200" dirty="0" smtClean="0">
                <a:latin typeface="Garamond" pitchFamily="18" charset="0"/>
              </a:rPr>
              <a:t>mit psychischen/neurologischen Beeinträchtigungen</a:t>
            </a:r>
            <a:r>
              <a:rPr lang="de-AT" sz="2400" kern="1200" dirty="0">
                <a:latin typeface="Garamond" pitchFamily="18" charset="0"/>
              </a:rPr>
              <a:t/>
            </a:r>
            <a:br>
              <a:rPr lang="de-AT" sz="2400" kern="1200" dirty="0">
                <a:latin typeface="Garamond" pitchFamily="18" charset="0"/>
              </a:rPr>
            </a:br>
            <a:r>
              <a:rPr lang="de-AT" sz="2400" kern="1200" dirty="0">
                <a:latin typeface="Garamond" pitchFamily="18" charset="0"/>
              </a:rPr>
              <a:t>- 0,2 </a:t>
            </a:r>
            <a:r>
              <a:rPr lang="de-AT" sz="2400" kern="1200" dirty="0" err="1">
                <a:latin typeface="Garamond" pitchFamily="18" charset="0"/>
              </a:rPr>
              <a:t>Mio</a:t>
            </a:r>
            <a:r>
              <a:rPr lang="de-AT" sz="2400" kern="1200" dirty="0">
                <a:latin typeface="Garamond" pitchFamily="18" charset="0"/>
              </a:rPr>
              <a:t> </a:t>
            </a:r>
            <a:r>
              <a:rPr lang="de-AT" sz="2400" kern="1200" dirty="0" smtClean="0">
                <a:latin typeface="Garamond" pitchFamily="18" charset="0"/>
              </a:rPr>
              <a:t>mit starker Hörbeeinträchtigung </a:t>
            </a:r>
            <a:r>
              <a:rPr lang="de-AT" sz="2400" kern="1200" dirty="0">
                <a:latin typeface="Garamond" pitchFamily="18" charset="0"/>
              </a:rPr>
              <a:t/>
            </a:r>
            <a:br>
              <a:rPr lang="de-AT" sz="2400" kern="1200" dirty="0">
                <a:latin typeface="Garamond" pitchFamily="18" charset="0"/>
              </a:rPr>
            </a:br>
            <a:r>
              <a:rPr lang="de-AT" sz="2400" kern="1200" dirty="0">
                <a:latin typeface="Garamond" pitchFamily="18" charset="0"/>
              </a:rPr>
              <a:t>- 0,1 </a:t>
            </a:r>
            <a:r>
              <a:rPr lang="de-AT" sz="2400" kern="1200" dirty="0" err="1">
                <a:latin typeface="Garamond" pitchFamily="18" charset="0"/>
              </a:rPr>
              <a:t>Mio</a:t>
            </a:r>
            <a:r>
              <a:rPr lang="de-AT" sz="2400" kern="1200" dirty="0">
                <a:latin typeface="Garamond" pitchFamily="18" charset="0"/>
              </a:rPr>
              <a:t> </a:t>
            </a:r>
            <a:r>
              <a:rPr lang="de-AT" sz="2400" kern="1200" dirty="0" smtClean="0">
                <a:latin typeface="Garamond" pitchFamily="18" charset="0"/>
              </a:rPr>
              <a:t>mit Lernschwierigkeiten</a:t>
            </a:r>
            <a:endParaRPr lang="en-GB" sz="2800" dirty="0" smtClean="0">
              <a:latin typeface="Garamond" pitchFamily="18" charset="0"/>
            </a:endParaRPr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196975"/>
            <a:ext cx="5635625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63E30-DF82-449E-ACD6-7B9D59E4D295}" type="slidenum">
              <a:rPr lang="de-DE" smtClean="0"/>
              <a:pPr>
                <a:defRPr/>
              </a:pPr>
              <a:t>5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273050"/>
            <a:ext cx="7745413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BGStG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und UNBRK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als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Weg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zur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Inklusion</a:t>
            </a:r>
            <a:endParaRPr lang="en-GB" sz="2800" b="1" kern="1200" dirty="0" smtClean="0">
              <a:solidFill>
                <a:schemeClr val="bg1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5875"/>
            <a:ext cx="7924800" cy="4732338"/>
          </a:xfrm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1200" dirty="0" smtClean="0"/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Garamond" pitchFamily="18" charset="0"/>
              </a:rPr>
              <a:t>2006: </a:t>
            </a:r>
            <a:r>
              <a:rPr lang="en-GB" sz="2400" dirty="0" err="1" smtClean="0">
                <a:latin typeface="Garamond" pitchFamily="18" charset="0"/>
              </a:rPr>
              <a:t>Behindertengleichstellungspaket</a:t>
            </a:r>
            <a:endParaRPr lang="en-GB" sz="2400" dirty="0" smtClean="0">
              <a:latin typeface="Garamond" pitchFamily="18" charset="0"/>
            </a:endParaRP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Garamond" pitchFamily="18" charset="0"/>
              </a:rPr>
              <a:t>2007: </a:t>
            </a:r>
            <a:r>
              <a:rPr lang="en-GB" sz="2400" b="1" dirty="0" err="1" smtClean="0">
                <a:latin typeface="Garamond" pitchFamily="18" charset="0"/>
              </a:rPr>
              <a:t>Unterzeichnung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der</a:t>
            </a:r>
            <a:r>
              <a:rPr lang="en-GB" sz="2400" b="1" dirty="0" smtClean="0">
                <a:latin typeface="Garamond" pitchFamily="18" charset="0"/>
              </a:rPr>
              <a:t> UN-</a:t>
            </a:r>
            <a:r>
              <a:rPr lang="en-GB" sz="2400" b="1" dirty="0" err="1" smtClean="0">
                <a:latin typeface="Garamond" pitchFamily="18" charset="0"/>
              </a:rPr>
              <a:t>Konvention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über</a:t>
            </a:r>
            <a:r>
              <a:rPr lang="en-GB" sz="2400" b="1" dirty="0" smtClean="0">
                <a:latin typeface="Garamond" pitchFamily="18" charset="0"/>
              </a:rPr>
              <a:t> die </a:t>
            </a:r>
            <a:r>
              <a:rPr lang="en-GB" sz="2400" b="1" dirty="0" err="1" smtClean="0">
                <a:latin typeface="Garamond" pitchFamily="18" charset="0"/>
              </a:rPr>
              <a:t>Rechte</a:t>
            </a:r>
            <a:r>
              <a:rPr lang="en-GB" sz="2400" b="1" dirty="0" smtClean="0">
                <a:latin typeface="Garamond" pitchFamily="18" charset="0"/>
              </a:rPr>
              <a:t> von </a:t>
            </a:r>
            <a:r>
              <a:rPr lang="en-GB" sz="2400" b="1" dirty="0" err="1" smtClean="0">
                <a:latin typeface="Garamond" pitchFamily="18" charset="0"/>
              </a:rPr>
              <a:t>Menschen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mit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Behinderungen</a:t>
            </a:r>
            <a:r>
              <a:rPr lang="en-GB" sz="2400" dirty="0" smtClean="0">
                <a:latin typeface="Garamond" pitchFamily="18" charset="0"/>
              </a:rPr>
              <a:t/>
            </a:r>
            <a:br>
              <a:rPr lang="en-GB" sz="2400" dirty="0" smtClean="0">
                <a:latin typeface="Garamond" pitchFamily="18" charset="0"/>
              </a:rPr>
            </a:br>
            <a:r>
              <a:rPr lang="en-GB" sz="2400" dirty="0" smtClean="0">
                <a:latin typeface="Garamond" pitchFamily="18" charset="0"/>
              </a:rPr>
              <a:t>(in Kraft </a:t>
            </a:r>
            <a:r>
              <a:rPr lang="en-GB" sz="2400" dirty="0" err="1" smtClean="0">
                <a:latin typeface="Garamond" pitchFamily="18" charset="0"/>
              </a:rPr>
              <a:t>getreten</a:t>
            </a:r>
            <a:r>
              <a:rPr lang="en-GB" sz="2400" dirty="0" smtClean="0">
                <a:latin typeface="Garamond" pitchFamily="18" charset="0"/>
              </a:rPr>
              <a:t> 26.10.2008)</a:t>
            </a: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Garamond" pitchFamily="18" charset="0"/>
              </a:rPr>
              <a:t>2010: </a:t>
            </a:r>
            <a:r>
              <a:rPr lang="en-GB" sz="2400" dirty="0" err="1" smtClean="0">
                <a:latin typeface="Garamond" pitchFamily="18" charset="0"/>
              </a:rPr>
              <a:t>Erster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Staatenbericht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zur</a:t>
            </a:r>
            <a:r>
              <a:rPr lang="en-GB" sz="2400" dirty="0" smtClean="0">
                <a:latin typeface="Garamond" pitchFamily="18" charset="0"/>
              </a:rPr>
              <a:t> UN-</a:t>
            </a:r>
            <a:r>
              <a:rPr lang="en-GB" sz="2400" dirty="0" err="1" smtClean="0">
                <a:latin typeface="Garamond" pitchFamily="18" charset="0"/>
              </a:rPr>
              <a:t>Konvention</a:t>
            </a:r>
            <a:endParaRPr lang="en-GB" sz="2400" dirty="0" smtClean="0">
              <a:latin typeface="Garamond" pitchFamily="18" charset="0"/>
            </a:endParaRP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latin typeface="Garamond" pitchFamily="18" charset="0"/>
              </a:rPr>
              <a:t>2011: </a:t>
            </a:r>
            <a:r>
              <a:rPr lang="en-GB" sz="2400" dirty="0" err="1" smtClean="0">
                <a:latin typeface="Garamond" pitchFamily="18" charset="0"/>
              </a:rPr>
              <a:t>Entwurf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eines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Nationalen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Aktionsplans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für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Menschen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mit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Behinderungen</a:t>
            </a:r>
            <a:r>
              <a:rPr lang="en-GB" sz="2400" dirty="0" smtClean="0">
                <a:latin typeface="Garamond" pitchFamily="18" charset="0"/>
              </a:rPr>
              <a:t>  (2011 </a:t>
            </a:r>
            <a:r>
              <a:rPr lang="en-GB" sz="2400" dirty="0" err="1" smtClean="0">
                <a:latin typeface="Garamond" pitchFamily="18" charset="0"/>
              </a:rPr>
              <a:t>bis</a:t>
            </a:r>
            <a:r>
              <a:rPr lang="en-GB" sz="2400" dirty="0" smtClean="0">
                <a:latin typeface="Garamond" pitchFamily="18" charset="0"/>
              </a:rPr>
              <a:t> 2020) in </a:t>
            </a:r>
            <a:r>
              <a:rPr lang="en-GB" sz="2400" dirty="0" err="1" smtClean="0">
                <a:latin typeface="Garamond" pitchFamily="18" charset="0"/>
              </a:rPr>
              <a:t>Abstimmung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mit</a:t>
            </a:r>
            <a:r>
              <a:rPr lang="en-GB" sz="2400" dirty="0" smtClean="0">
                <a:latin typeface="Garamond" pitchFamily="18" charset="0"/>
              </a:rPr>
              <a:t> EU-Disability Action Plan</a:t>
            </a:r>
          </a:p>
          <a:p>
            <a:pPr eaLnBrk="1" hangingPunct="1">
              <a:lnSpc>
                <a:spcPct val="93000"/>
              </a:lnSpc>
              <a:spcAft>
                <a:spcPct val="30000"/>
              </a:spcAft>
              <a:buFont typeface="Wingdings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err="1" smtClean="0">
                <a:latin typeface="Garamond" pitchFamily="18" charset="0"/>
              </a:rPr>
              <a:t>Juni</a:t>
            </a:r>
            <a:r>
              <a:rPr lang="en-GB" sz="2400" dirty="0" smtClean="0">
                <a:latin typeface="Garamond" pitchFamily="18" charset="0"/>
              </a:rPr>
              <a:t>/</a:t>
            </a:r>
            <a:r>
              <a:rPr lang="en-GB" sz="2400" dirty="0" err="1" smtClean="0">
                <a:latin typeface="Garamond" pitchFamily="18" charset="0"/>
              </a:rPr>
              <a:t>Juli</a:t>
            </a:r>
            <a:r>
              <a:rPr lang="en-GB" sz="2400" dirty="0" smtClean="0">
                <a:latin typeface="Garamond" pitchFamily="18" charset="0"/>
              </a:rPr>
              <a:t> 2012: </a:t>
            </a:r>
            <a:r>
              <a:rPr lang="en-GB" sz="2400" b="1" dirty="0" err="1" smtClean="0">
                <a:latin typeface="Garamond" pitchFamily="18" charset="0"/>
              </a:rPr>
              <a:t>Beschluss</a:t>
            </a:r>
            <a:r>
              <a:rPr lang="en-GB" sz="2400" b="1" dirty="0" smtClean="0">
                <a:latin typeface="Garamond" pitchFamily="18" charset="0"/>
              </a:rPr>
              <a:t> des </a:t>
            </a:r>
            <a:r>
              <a:rPr lang="en-GB" sz="2400" b="1" dirty="0" err="1" smtClean="0">
                <a:latin typeface="Garamond" pitchFamily="18" charset="0"/>
              </a:rPr>
              <a:t>Nationalen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Aktionsplans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zur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Umsetzung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der</a:t>
            </a:r>
            <a:r>
              <a:rPr lang="en-GB" sz="2400" dirty="0" smtClean="0">
                <a:latin typeface="Garamond" pitchFamily="18" charset="0"/>
              </a:rPr>
              <a:t> UN-</a:t>
            </a:r>
            <a:r>
              <a:rPr lang="en-GB" sz="2400" dirty="0" err="1" smtClean="0">
                <a:latin typeface="Garamond" pitchFamily="18" charset="0"/>
              </a:rPr>
              <a:t>Konvention</a:t>
            </a:r>
            <a:r>
              <a:rPr lang="en-GB" dirty="0" smtClean="0">
                <a:latin typeface="Garamond" pitchFamily="18" charset="0"/>
              </a:rPr>
              <a:t/>
            </a:r>
            <a:br>
              <a:rPr lang="en-GB" dirty="0" smtClean="0">
                <a:latin typeface="Garamond" pitchFamily="18" charset="0"/>
              </a:rPr>
            </a:br>
            <a:endParaRPr lang="en-GB" sz="2000" dirty="0" smtClean="0">
              <a:latin typeface="Garamond" pitchFamily="18" charset="0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149D7-4CDF-4EE7-97F5-413343100C45}" type="slidenum">
              <a:rPr lang="de-DE" smtClean="0"/>
              <a:pPr>
                <a:defRPr/>
              </a:pPr>
              <a:t>6</a:t>
            </a:fld>
            <a:endParaRPr lang="de-DE" smtClean="0"/>
          </a:p>
        </p:txBody>
      </p:sp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346075" y="257175"/>
            <a:ext cx="774700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BGStG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und UNBRK: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ein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Paradigmenwechsel</a:t>
            </a:r>
            <a:endParaRPr lang="en-GB" sz="2800" b="1" kern="1200" dirty="0" smtClean="0">
              <a:solidFill>
                <a:schemeClr val="bg1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778375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Behinderung entsteht aus der Wechselwirkung zwischen Menschen mit Beeinträchtigungen und einstellungs- und umweltbedingten Barrieren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Menschen mit Behinderungen sind aktive Teilnehmer der Gesellschaft mit gleichen Teilhaberechten und Pflichten wie alle anderen Menschen auch</a:t>
            </a: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Sie sind nicht bloße Empfänger von Sozialleistungen und Schutzbestimmungen (diese braucht es freilich vorerst weiter)</a:t>
            </a:r>
            <a:br>
              <a:rPr lang="de-AT" sz="2400" dirty="0" smtClean="0">
                <a:latin typeface="Garamond" pitchFamily="18" charset="0"/>
              </a:rPr>
            </a:br>
            <a:endParaRPr lang="de-AT" sz="24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de-AT" sz="2400" b="1" i="1" dirty="0" smtClean="0">
                <a:latin typeface="Garamond" pitchFamily="18" charset="0"/>
              </a:rPr>
              <a:t>Dazu muss sich die Gesellschaft umfassend ändern, </a:t>
            </a:r>
            <a:br>
              <a:rPr lang="de-AT" sz="2400" b="1" i="1" dirty="0" smtClean="0">
                <a:latin typeface="Garamond" pitchFamily="18" charset="0"/>
              </a:rPr>
            </a:br>
            <a:r>
              <a:rPr lang="de-AT" sz="2400" b="1" i="1" dirty="0" smtClean="0">
                <a:latin typeface="Garamond" pitchFamily="18" charset="0"/>
              </a:rPr>
              <a:t>vor allem die Einstellung der Menschen, aber auch die Politik auf allen Ebenen</a:t>
            </a:r>
            <a:endParaRPr lang="en-GB" sz="2400" b="1" i="1" dirty="0" smtClean="0"/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0E18C-07A7-43A2-BA26-FB7C4C4B0CC2}" type="slidenum">
              <a:rPr lang="de-DE" smtClean="0"/>
              <a:pPr>
                <a:defRPr/>
              </a:pPr>
              <a:t>7</a:t>
            </a:fld>
            <a:endParaRPr lang="de-DE" smtClean="0"/>
          </a:p>
        </p:txBody>
      </p:sp>
      <p:sp>
        <p:nvSpPr>
          <p:cNvPr id="7172" name="Rectangle 1"/>
          <p:cNvSpPr>
            <a:spLocks noGrp="1" noChangeArrowheads="1"/>
          </p:cNvSpPr>
          <p:nvPr>
            <p:ph type="title"/>
          </p:nvPr>
        </p:nvSpPr>
        <p:spPr>
          <a:xfrm>
            <a:off x="346075" y="257175"/>
            <a:ext cx="774700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Wozu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hat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sich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Österreich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verpflichtet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? </a:t>
            </a:r>
            <a:b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</a:b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(UNBRK Art.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4 und 5)</a:t>
            </a:r>
            <a:r>
              <a:rPr lang="en-GB" sz="3200" kern="120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85875"/>
            <a:ext cx="8229600" cy="4976813"/>
          </a:xfrm>
        </p:spPr>
        <p:txBody>
          <a:bodyPr lIns="0" tIns="0" rIns="0" bIns="0"/>
          <a:lstStyle/>
          <a:p>
            <a:r>
              <a:rPr lang="de-AT" sz="2400" dirty="0" smtClean="0">
                <a:latin typeface="Garamond" pitchFamily="18" charset="0"/>
              </a:rPr>
              <a:t>Alle diskriminierenden Gesetze, Gepflogenheiten etc. aufzuheben</a:t>
            </a:r>
          </a:p>
          <a:p>
            <a:r>
              <a:rPr lang="de-AT" sz="2400" dirty="0" smtClean="0">
                <a:latin typeface="Garamond" pitchFamily="18" charset="0"/>
              </a:rPr>
              <a:t>Seine verfügbaren Mittel auszuschöpfen, um </a:t>
            </a:r>
            <a:r>
              <a:rPr lang="de-AT" sz="2400" b="1" dirty="0" smtClean="0">
                <a:latin typeface="Garamond" pitchFamily="18" charset="0"/>
              </a:rPr>
              <a:t>nach und nach </a:t>
            </a:r>
            <a:r>
              <a:rPr lang="de-AT" sz="2400" dirty="0" smtClean="0">
                <a:latin typeface="Garamond" pitchFamily="18" charset="0"/>
              </a:rPr>
              <a:t>die wirtschaftlichen, sozialen und kulturellen Rechte von </a:t>
            </a:r>
            <a:r>
              <a:rPr lang="de-AT" sz="2400" dirty="0" err="1" smtClean="0">
                <a:latin typeface="Garamond" pitchFamily="18" charset="0"/>
              </a:rPr>
              <a:t>MmB</a:t>
            </a:r>
            <a:r>
              <a:rPr lang="de-AT" sz="2400" dirty="0" smtClean="0">
                <a:latin typeface="Garamond" pitchFamily="18" charset="0"/>
              </a:rPr>
              <a:t> zu erreichen</a:t>
            </a:r>
            <a:endParaRPr lang="en-GB" sz="2400" dirty="0" smtClean="0">
              <a:latin typeface="Garamond" pitchFamily="18" charset="0"/>
            </a:endParaRPr>
          </a:p>
          <a:p>
            <a:r>
              <a:rPr lang="en-GB" sz="2400" dirty="0" err="1" smtClean="0">
                <a:latin typeface="Garamond" pitchFamily="18" charset="0"/>
              </a:rPr>
              <a:t>Beim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Ausarbeitung</a:t>
            </a:r>
            <a:r>
              <a:rPr lang="en-GB" sz="2400" dirty="0" smtClean="0">
                <a:latin typeface="Garamond" pitchFamily="18" charset="0"/>
              </a:rPr>
              <a:t> von </a:t>
            </a:r>
            <a:r>
              <a:rPr lang="en-GB" sz="2400" dirty="0" err="1" smtClean="0">
                <a:latin typeface="Garamond" pitchFamily="18" charset="0"/>
              </a:rPr>
              <a:t>Gesetzen</a:t>
            </a:r>
            <a:r>
              <a:rPr lang="en-GB" sz="2400" dirty="0" smtClean="0">
                <a:latin typeface="Garamond" pitchFamily="18" charset="0"/>
              </a:rPr>
              <a:t>, </a:t>
            </a:r>
            <a:r>
              <a:rPr lang="en-GB" sz="2400" dirty="0" err="1" smtClean="0">
                <a:latin typeface="Garamond" pitchFamily="18" charset="0"/>
              </a:rPr>
              <a:t>Vorhaben</a:t>
            </a:r>
            <a:r>
              <a:rPr lang="en-GB" sz="2400" dirty="0" smtClean="0">
                <a:latin typeface="Garamond" pitchFamily="18" charset="0"/>
              </a:rPr>
              <a:t> und </a:t>
            </a:r>
            <a:r>
              <a:rPr lang="en-GB" sz="2400" dirty="0" err="1" smtClean="0">
                <a:latin typeface="Garamond" pitchFamily="18" charset="0"/>
              </a:rPr>
              <a:t>Entscheidun</a:t>
            </a:r>
            <a:r>
              <a:rPr lang="en-GB" sz="2400" dirty="0" smtClean="0">
                <a:latin typeface="Garamond" pitchFamily="18" charset="0"/>
              </a:rPr>
              <a:t>-gen, die </a:t>
            </a:r>
            <a:r>
              <a:rPr lang="en-GB" sz="2400" dirty="0" err="1" smtClean="0">
                <a:latin typeface="Garamond" pitchFamily="18" charset="0"/>
              </a:rPr>
              <a:t>MmB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betreffen</a:t>
            </a:r>
            <a:r>
              <a:rPr lang="en-GB" sz="2400" dirty="0" smtClean="0">
                <a:latin typeface="Garamond" pitchFamily="18" charset="0"/>
              </a:rPr>
              <a:t>,  </a:t>
            </a:r>
            <a:r>
              <a:rPr lang="en-GB" sz="2400" dirty="0" err="1" smtClean="0">
                <a:latin typeface="Garamond" pitchFamily="18" charset="0"/>
              </a:rPr>
              <a:t>diese</a:t>
            </a:r>
            <a:r>
              <a:rPr lang="en-GB" sz="2400" dirty="0" smtClean="0">
                <a:latin typeface="Garamond" pitchFamily="18" charset="0"/>
              </a:rPr>
              <a:t> (</a:t>
            </a:r>
            <a:r>
              <a:rPr lang="en-GB" sz="2400" dirty="0" err="1" smtClean="0">
                <a:latin typeface="Garamond" pitchFamily="18" charset="0"/>
              </a:rPr>
              <a:t>bzw</a:t>
            </a:r>
            <a:r>
              <a:rPr lang="en-GB" sz="2400" dirty="0" smtClean="0">
                <a:latin typeface="Garamond" pitchFamily="18" charset="0"/>
              </a:rPr>
              <a:t>. die </a:t>
            </a:r>
            <a:r>
              <a:rPr lang="en-GB" sz="2400" dirty="0" err="1" smtClean="0">
                <a:latin typeface="Garamond" pitchFamily="18" charset="0"/>
              </a:rPr>
              <a:t>sie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vertretenden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Organisationen</a:t>
            </a:r>
            <a:r>
              <a:rPr lang="en-GB" sz="2400" dirty="0" smtClean="0">
                <a:latin typeface="Garamond" pitchFamily="18" charset="0"/>
              </a:rPr>
              <a:t>) </a:t>
            </a:r>
            <a:r>
              <a:rPr lang="en-GB" sz="2400" b="1" dirty="0" err="1" smtClean="0">
                <a:latin typeface="Garamond" pitchFamily="18" charset="0"/>
              </a:rPr>
              <a:t>aktiv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mit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einzubeziehen</a:t>
            </a:r>
            <a:endParaRPr lang="en-GB" sz="2400" dirty="0" smtClean="0">
              <a:latin typeface="Garamond" pitchFamily="18" charset="0"/>
            </a:endParaRPr>
          </a:p>
          <a:p>
            <a:r>
              <a:rPr lang="en-GB" sz="2400" dirty="0" smtClean="0">
                <a:latin typeface="Garamond" pitchFamily="18" charset="0"/>
              </a:rPr>
              <a:t>Die UN-</a:t>
            </a:r>
            <a:r>
              <a:rPr lang="en-GB" sz="2400" dirty="0" err="1" smtClean="0">
                <a:latin typeface="Garamond" pitchFamily="18" charset="0"/>
              </a:rPr>
              <a:t>Konvention</a:t>
            </a:r>
            <a:r>
              <a:rPr lang="en-GB" sz="2400" dirty="0" smtClean="0">
                <a:latin typeface="Garamond" pitchFamily="18" charset="0"/>
              </a:rPr>
              <a:t> gilt </a:t>
            </a:r>
            <a:r>
              <a:rPr lang="en-GB" sz="2400" dirty="0" err="1" smtClean="0">
                <a:latin typeface="Garamond" pitchFamily="18" charset="0"/>
              </a:rPr>
              <a:t>nicht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nur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für</a:t>
            </a:r>
            <a:r>
              <a:rPr lang="en-GB" sz="2400" dirty="0" smtClean="0">
                <a:latin typeface="Garamond" pitchFamily="18" charset="0"/>
              </a:rPr>
              <a:t> den Bund </a:t>
            </a:r>
            <a:r>
              <a:rPr lang="en-GB" sz="2400" dirty="0" err="1" smtClean="0">
                <a:latin typeface="Garamond" pitchFamily="18" charset="0"/>
              </a:rPr>
              <a:t>sondern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ohne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Einschränkung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auch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für</a:t>
            </a:r>
            <a:r>
              <a:rPr lang="en-GB" sz="2400" dirty="0" smtClean="0">
                <a:latin typeface="Garamond" pitchFamily="18" charset="0"/>
              </a:rPr>
              <a:t> die </a:t>
            </a:r>
            <a:r>
              <a:rPr lang="en-GB" sz="2400" dirty="0" err="1" smtClean="0">
                <a:latin typeface="Garamond" pitchFamily="18" charset="0"/>
              </a:rPr>
              <a:t>Länder</a:t>
            </a:r>
            <a:r>
              <a:rPr lang="en-GB" sz="2400" dirty="0" smtClean="0">
                <a:latin typeface="Garamond" pitchFamily="18" charset="0"/>
              </a:rPr>
              <a:t> und </a:t>
            </a:r>
            <a:r>
              <a:rPr lang="en-GB" sz="2400" dirty="0" err="1" smtClean="0">
                <a:latin typeface="Garamond" pitchFamily="18" charset="0"/>
              </a:rPr>
              <a:t>Gemeinden</a:t>
            </a:r>
            <a:endParaRPr lang="en-GB" sz="2400" dirty="0" smtClean="0">
              <a:latin typeface="Garamond" pitchFamily="18" charset="0"/>
            </a:endParaRPr>
          </a:p>
          <a:p>
            <a:r>
              <a:rPr lang="en-GB" sz="2400" dirty="0" err="1" smtClean="0">
                <a:latin typeface="Garamond" pitchFamily="18" charset="0"/>
              </a:rPr>
              <a:t>Alle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geeigneten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Schritte</a:t>
            </a:r>
            <a:r>
              <a:rPr lang="en-GB" sz="2400" dirty="0" smtClean="0">
                <a:latin typeface="Garamond" pitchFamily="18" charset="0"/>
              </a:rPr>
              <a:t> zu </a:t>
            </a:r>
            <a:r>
              <a:rPr lang="en-GB" sz="2400" dirty="0" err="1" smtClean="0">
                <a:latin typeface="Garamond" pitchFamily="18" charset="0"/>
              </a:rPr>
              <a:t>unternehmen</a:t>
            </a:r>
            <a:r>
              <a:rPr lang="en-GB" sz="2400" dirty="0" smtClean="0">
                <a:latin typeface="Garamond" pitchFamily="18" charset="0"/>
              </a:rPr>
              <a:t>, um die </a:t>
            </a:r>
            <a:r>
              <a:rPr lang="en-GB" sz="2400" dirty="0" err="1" smtClean="0">
                <a:latin typeface="Garamond" pitchFamily="18" charset="0"/>
              </a:rPr>
              <a:t>Bereitstellung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angemessener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b="1" dirty="0" err="1" smtClean="0">
                <a:latin typeface="Garamond" pitchFamily="18" charset="0"/>
              </a:rPr>
              <a:t>Vorkehrungen</a:t>
            </a:r>
            <a:r>
              <a:rPr lang="en-GB" sz="2400" b="1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gegen</a:t>
            </a:r>
            <a:r>
              <a:rPr lang="en-GB" sz="2400" dirty="0" smtClean="0">
                <a:latin typeface="Garamond" pitchFamily="18" charset="0"/>
              </a:rPr>
              <a:t> </a:t>
            </a:r>
            <a:r>
              <a:rPr lang="en-GB" sz="2400" dirty="0" err="1" smtClean="0">
                <a:latin typeface="Garamond" pitchFamily="18" charset="0"/>
              </a:rPr>
              <a:t>Diskriminierung</a:t>
            </a:r>
            <a:r>
              <a:rPr lang="en-GB" sz="2400" dirty="0" smtClean="0">
                <a:latin typeface="Garamond" pitchFamily="18" charset="0"/>
              </a:rPr>
              <a:t> zu </a:t>
            </a:r>
            <a:r>
              <a:rPr lang="en-GB" sz="2400" dirty="0" err="1" smtClean="0">
                <a:latin typeface="Garamond" pitchFamily="18" charset="0"/>
              </a:rPr>
              <a:t>gewährleisten</a:t>
            </a:r>
            <a:r>
              <a:rPr lang="en-GB" sz="2400" b="1" dirty="0" smtClean="0">
                <a:latin typeface="Garamond" pitchFamily="18" charset="0"/>
              </a:rPr>
              <a:t/>
            </a:r>
            <a:br>
              <a:rPr lang="en-GB" sz="2400" b="1" dirty="0" smtClean="0">
                <a:latin typeface="Garamond" pitchFamily="18" charset="0"/>
              </a:rPr>
            </a:br>
            <a:r>
              <a:rPr lang="en-GB" sz="2400" b="1" dirty="0" smtClean="0">
                <a:latin typeface="Garamond" pitchFamily="18" charset="0"/>
              </a:rPr>
              <a:t/>
            </a:r>
            <a:br>
              <a:rPr lang="en-GB" sz="2400" b="1" dirty="0" smtClean="0">
                <a:latin typeface="Garamond" pitchFamily="18" charset="0"/>
              </a:rPr>
            </a:br>
            <a:r>
              <a:rPr lang="en-GB" sz="2400" b="1" dirty="0" smtClean="0">
                <a:latin typeface="Garamond" pitchFamily="18" charset="0"/>
              </a:rPr>
              <a:t>			</a:t>
            </a:r>
            <a:endParaRPr lang="de-AT" sz="2400" b="1" dirty="0" smtClean="0">
              <a:latin typeface="Garamond" pitchFamily="18" charset="0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0BA754-8414-4545-AF29-1DC0632D1058}" type="slidenum">
              <a:rPr lang="de-DE" sz="1200">
                <a:latin typeface="Arial Black" pitchFamily="34" charset="0"/>
              </a:rPr>
              <a:pPr algn="r"/>
              <a:t>8</a:t>
            </a:fld>
            <a:endParaRPr lang="de-DE" sz="1200">
              <a:latin typeface="Arial Black" pitchFamily="34" charset="0"/>
            </a:endParaRPr>
          </a:p>
        </p:txBody>
      </p:sp>
      <p:sp>
        <p:nvSpPr>
          <p:cNvPr id="1126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6075" y="257175"/>
            <a:ext cx="774700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Anforderungen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der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UN-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Konvention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-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punktuell</a:t>
            </a:r>
            <a:endParaRPr lang="en-GB" sz="2800" b="1" kern="1200" dirty="0" smtClean="0">
              <a:solidFill>
                <a:schemeClr val="bg1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14438"/>
            <a:ext cx="8229600" cy="5048250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Gleiche Anerkennung vor dem Recht</a:t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i="1" dirty="0" smtClean="0">
                <a:latin typeface="Garamond" pitchFamily="18" charset="0"/>
              </a:rPr>
              <a:t>„…Zugang zu der Unterstützung, die Menschen mit Behinderungen bei der Ausübung der Rechts- und Handlungsfähigkeit gegebenenfalls benötigen.“</a:t>
            </a:r>
            <a:br>
              <a:rPr lang="de-AT" sz="2400" i="1" dirty="0" smtClean="0">
                <a:latin typeface="Garamond" pitchFamily="18" charset="0"/>
              </a:rPr>
            </a:br>
            <a:endParaRPr lang="de-AT" sz="24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Bildung</a:t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i="1" dirty="0" smtClean="0">
                <a:latin typeface="Garamond" pitchFamily="18" charset="0"/>
              </a:rPr>
              <a:t>„..gewährleisten die Vertragsstaaten ein integratives/inklusives Bildungssystem auf allen Ebenen…“</a:t>
            </a:r>
            <a:br>
              <a:rPr lang="de-AT" sz="2400" i="1" dirty="0" smtClean="0">
                <a:latin typeface="Garamond" pitchFamily="18" charset="0"/>
              </a:rPr>
            </a:br>
            <a:endParaRPr lang="de-AT" sz="24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de-AT" sz="2400" dirty="0" smtClean="0">
                <a:latin typeface="Garamond" pitchFamily="18" charset="0"/>
              </a:rPr>
              <a:t>Arbeitsmarkt</a:t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i="1" dirty="0" smtClean="0">
                <a:latin typeface="Garamond" pitchFamily="18" charset="0"/>
              </a:rPr>
              <a:t>„…Arbeit in einem offenen, integrativen/inklusiven und für Menschen mit Behinderungen zugänglichen Arbeitsmarkt und Arbeitsumfeld“</a:t>
            </a:r>
            <a:endParaRPr lang="de-AT" sz="2400" dirty="0" smtClean="0">
              <a:latin typeface="Garamond" pitchFamily="18" charset="0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0BA754-8414-4545-AF29-1DC0632D1058}" type="slidenum">
              <a:rPr lang="de-DE" sz="1200">
                <a:latin typeface="Arial Black" pitchFamily="34" charset="0"/>
              </a:rPr>
              <a:pPr algn="r"/>
              <a:t>9</a:t>
            </a:fld>
            <a:endParaRPr lang="de-DE" sz="1200">
              <a:latin typeface="Arial Black" pitchFamily="34" charset="0"/>
            </a:endParaRPr>
          </a:p>
        </p:txBody>
      </p:sp>
      <p:sp>
        <p:nvSpPr>
          <p:cNvPr id="1126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6075" y="257175"/>
            <a:ext cx="7747000" cy="793750"/>
          </a:xfrm>
        </p:spPr>
        <p:txBody>
          <a:bodyPr lIns="0" tIns="0" rIns="0" bIns="0"/>
          <a:lstStyle/>
          <a:p>
            <a:pPr algn="ctr" eaLnBrk="1" hangingPunct="1">
              <a:lnSpc>
                <a:spcPct val="93000"/>
              </a:lnSpc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Anforderungen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der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UN-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Konvention</a:t>
            </a:r>
            <a:r>
              <a:rPr lang="en-GB" sz="2800" b="1" kern="1200" dirty="0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 -</a:t>
            </a:r>
            <a:r>
              <a:rPr lang="en-GB" sz="2800" b="1" kern="1200" dirty="0" err="1" smtClean="0">
                <a:solidFill>
                  <a:schemeClr val="bg1"/>
                </a:solidFill>
                <a:latin typeface="Garamond" pitchFamily="18" charset="0"/>
                <a:ea typeface="+mn-ea"/>
                <a:cs typeface="+mn-cs"/>
              </a:rPr>
              <a:t>punktuell</a:t>
            </a:r>
            <a:endParaRPr lang="en-GB" sz="2800" b="1" kern="1200" dirty="0" smtClean="0">
              <a:solidFill>
                <a:schemeClr val="bg1"/>
              </a:solidFill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14438"/>
            <a:ext cx="8229600" cy="5048250"/>
          </a:xfrm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r>
              <a:rPr lang="de-AT" sz="2400" b="1" dirty="0" err="1" smtClean="0">
                <a:latin typeface="Garamond" pitchFamily="18" charset="0"/>
              </a:rPr>
              <a:t>Barrierefreiheit</a:t>
            </a:r>
            <a:r>
              <a:rPr lang="de-AT" sz="2400" b="1" dirty="0" smtClean="0">
                <a:latin typeface="Garamond" pitchFamily="18" charset="0"/>
              </a:rPr>
              <a:t>/Zugänglichkeit (</a:t>
            </a:r>
            <a:r>
              <a:rPr lang="de-AT" sz="2400" b="1" dirty="0" err="1" smtClean="0">
                <a:latin typeface="Garamond" pitchFamily="18" charset="0"/>
              </a:rPr>
              <a:t>Accessibility</a:t>
            </a:r>
            <a:r>
              <a:rPr lang="de-AT" sz="2400" b="1" dirty="0" smtClean="0">
                <a:latin typeface="Garamond" pitchFamily="18" charset="0"/>
              </a:rPr>
              <a:t>)</a:t>
            </a:r>
            <a:br>
              <a:rPr lang="de-AT" sz="2400" b="1" dirty="0" smtClean="0">
                <a:latin typeface="Garamond" pitchFamily="18" charset="0"/>
              </a:rPr>
            </a:br>
            <a:r>
              <a:rPr lang="de-AT" sz="2400" i="1" dirty="0" smtClean="0">
                <a:latin typeface="Garamond" pitchFamily="18" charset="0"/>
              </a:rPr>
              <a:t>„…</a:t>
            </a:r>
            <a:r>
              <a:rPr lang="de-AT" sz="2400" i="1" dirty="0" err="1" smtClean="0">
                <a:latin typeface="Garamond" pitchFamily="18" charset="0"/>
              </a:rPr>
              <a:t>gleichberechtiger</a:t>
            </a:r>
            <a:r>
              <a:rPr lang="de-AT" sz="2400" i="1" dirty="0" smtClean="0">
                <a:latin typeface="Garamond" pitchFamily="18" charset="0"/>
              </a:rPr>
              <a:t> Zugang zur physischen Umwelt, zu Transportmitteln, Information und Kommunikation (…) sowie zu anderen Einrichtungen und Diensten, die der Öffentlichkeit (…) offenstehen oder für sie bereitgestellt  werden; die Vertragsstaaten treffen außerdem geeignete Maßnahmen, um Mindeststandards und Leitlinien für die Zugänglichkeit (…) zu erlassen, (…) professionelle GebärdensprachdolmetscherInnen zur Verfügung zu stellen</a:t>
            </a:r>
          </a:p>
          <a:p>
            <a:pPr>
              <a:lnSpc>
                <a:spcPct val="90000"/>
              </a:lnSpc>
            </a:pPr>
            <a:r>
              <a:rPr lang="de-AT" sz="2400" b="1" dirty="0" smtClean="0">
                <a:latin typeface="Garamond" pitchFamily="18" charset="0"/>
              </a:rPr>
              <a:t>Arbeitsassistenz…</a:t>
            </a:r>
            <a:r>
              <a:rPr lang="de-AT" sz="2400" dirty="0" smtClean="0">
                <a:latin typeface="Garamond" pitchFamily="18" charset="0"/>
              </a:rPr>
              <a:t/>
            </a:r>
            <a:br>
              <a:rPr lang="de-AT" sz="2400" dirty="0" smtClean="0">
                <a:latin typeface="Garamond" pitchFamily="18" charset="0"/>
              </a:rPr>
            </a:br>
            <a:r>
              <a:rPr lang="de-AT" sz="2400" i="1" dirty="0" smtClean="0">
                <a:latin typeface="Garamond" pitchFamily="18" charset="0"/>
              </a:rPr>
              <a:t>Zugang zu (…) der Persönlichen Assistenz</a:t>
            </a:r>
          </a:p>
          <a:p>
            <a:pPr>
              <a:lnSpc>
                <a:spcPct val="90000"/>
              </a:lnSpc>
            </a:pPr>
            <a:r>
              <a:rPr lang="de-AT" sz="2400" b="1" dirty="0" smtClean="0">
                <a:latin typeface="Garamond" pitchFamily="18" charset="0"/>
              </a:rPr>
              <a:t>Achtung der Familie</a:t>
            </a:r>
            <a:r>
              <a:rPr lang="en-GB" sz="2400" dirty="0" smtClean="0">
                <a:latin typeface="Garamond" pitchFamily="18" charset="0"/>
              </a:rPr>
              <a:t/>
            </a:r>
            <a:br>
              <a:rPr lang="en-GB" sz="2400" dirty="0" smtClean="0">
                <a:latin typeface="Garamond" pitchFamily="18" charset="0"/>
              </a:rPr>
            </a:br>
            <a:r>
              <a:rPr lang="en-GB" sz="2400" i="1" dirty="0" smtClean="0">
                <a:latin typeface="Garamond" pitchFamily="18" charset="0"/>
              </a:rPr>
              <a:t>“...die </a:t>
            </a:r>
            <a:r>
              <a:rPr lang="en-GB" sz="2400" i="1" dirty="0" err="1" smtClean="0">
                <a:latin typeface="Garamond" pitchFamily="18" charset="0"/>
              </a:rPr>
              <a:t>Vertragsstaaten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unterstützen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Menschen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mit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Behinderungen</a:t>
            </a:r>
            <a:r>
              <a:rPr lang="en-GB" sz="2400" i="1" dirty="0" smtClean="0">
                <a:latin typeface="Garamond" pitchFamily="18" charset="0"/>
              </a:rPr>
              <a:t> in </a:t>
            </a:r>
            <a:r>
              <a:rPr lang="en-GB" sz="2400" i="1" dirty="0" err="1" smtClean="0">
                <a:latin typeface="Garamond" pitchFamily="18" charset="0"/>
              </a:rPr>
              <a:t>angemessener</a:t>
            </a:r>
            <a:r>
              <a:rPr lang="en-GB" sz="2400" i="1" dirty="0" smtClean="0">
                <a:latin typeface="Garamond" pitchFamily="18" charset="0"/>
              </a:rPr>
              <a:t> Weise </a:t>
            </a:r>
            <a:r>
              <a:rPr lang="en-GB" sz="2400" i="1" dirty="0" err="1" smtClean="0">
                <a:latin typeface="Garamond" pitchFamily="18" charset="0"/>
              </a:rPr>
              <a:t>bei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der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Wahrnehmung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ihrerelterlichen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Verantwortung</a:t>
            </a:r>
            <a:r>
              <a:rPr lang="en-GB" sz="2400" i="1" dirty="0" smtClean="0">
                <a:latin typeface="Garamond" pitchFamily="18" charset="0"/>
              </a:rPr>
              <a:t>.</a:t>
            </a:r>
            <a:br>
              <a:rPr lang="en-GB" sz="2400" i="1" dirty="0" smtClean="0">
                <a:latin typeface="Garamond" pitchFamily="18" charset="0"/>
              </a:rPr>
            </a:br>
            <a:r>
              <a:rPr lang="en-GB" sz="2400" i="1" dirty="0" smtClean="0">
                <a:latin typeface="Garamond" pitchFamily="18" charset="0"/>
              </a:rPr>
              <a:t>...in </a:t>
            </a:r>
            <a:r>
              <a:rPr lang="en-GB" sz="2400" i="1" dirty="0" err="1" smtClean="0">
                <a:latin typeface="Garamond" pitchFamily="18" charset="0"/>
              </a:rPr>
              <a:t>keinem</a:t>
            </a:r>
            <a:r>
              <a:rPr lang="en-GB" sz="2400" i="1" dirty="0" smtClean="0">
                <a:latin typeface="Garamond" pitchFamily="18" charset="0"/>
              </a:rPr>
              <a:t> Fall </a:t>
            </a:r>
            <a:r>
              <a:rPr lang="en-GB" sz="2400" i="1" dirty="0" err="1" smtClean="0">
                <a:latin typeface="Garamond" pitchFamily="18" charset="0"/>
              </a:rPr>
              <a:t>darf</a:t>
            </a:r>
            <a:r>
              <a:rPr lang="en-GB" sz="2400" i="1" dirty="0" smtClean="0">
                <a:latin typeface="Garamond" pitchFamily="18" charset="0"/>
              </a:rPr>
              <a:t> das Kind </a:t>
            </a:r>
            <a:r>
              <a:rPr lang="en-GB" sz="2400" i="1" dirty="0" err="1" smtClean="0">
                <a:latin typeface="Garamond" pitchFamily="18" charset="0"/>
              </a:rPr>
              <a:t>aufgrund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einer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Behinderung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entweder</a:t>
            </a:r>
            <a:r>
              <a:rPr lang="en-GB" sz="2400" i="1" dirty="0" smtClean="0">
                <a:latin typeface="Garamond" pitchFamily="18" charset="0"/>
              </a:rPr>
              <a:t> des </a:t>
            </a:r>
            <a:r>
              <a:rPr lang="en-GB" sz="2400" i="1" dirty="0" err="1" smtClean="0">
                <a:latin typeface="Garamond" pitchFamily="18" charset="0"/>
              </a:rPr>
              <a:t>Kindes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oder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eines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oder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beider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Eltnteile</a:t>
            </a:r>
            <a:r>
              <a:rPr lang="en-GB" sz="2400" i="1" dirty="0" smtClean="0">
                <a:latin typeface="Garamond" pitchFamily="18" charset="0"/>
              </a:rPr>
              <a:t> von den </a:t>
            </a:r>
            <a:r>
              <a:rPr lang="en-GB" sz="2400" i="1" dirty="0" err="1" smtClean="0">
                <a:latin typeface="Garamond" pitchFamily="18" charset="0"/>
              </a:rPr>
              <a:t>Eltern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getrennt</a:t>
            </a:r>
            <a:r>
              <a:rPr lang="en-GB" sz="2400" i="1" dirty="0" smtClean="0">
                <a:latin typeface="Garamond" pitchFamily="18" charset="0"/>
              </a:rPr>
              <a:t> </a:t>
            </a:r>
            <a:r>
              <a:rPr lang="en-GB" sz="2400" i="1" dirty="0" err="1" smtClean="0">
                <a:latin typeface="Garamond" pitchFamily="18" charset="0"/>
              </a:rPr>
              <a:t>werden</a:t>
            </a:r>
            <a:r>
              <a:rPr lang="en-GB" sz="2400" i="1" dirty="0" smtClean="0">
                <a:latin typeface="Garamond" pitchFamily="18" charset="0"/>
              </a:rPr>
              <a:t>”</a:t>
            </a:r>
            <a:endParaRPr lang="de-AT" sz="2400" dirty="0" smtClean="0">
              <a:latin typeface="Garamond" pitchFamily="18" charset="0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500034" y="6143644"/>
            <a:ext cx="2686040" cy="419080"/>
          </a:xfrm>
          <a:noFill/>
        </p:spPr>
        <p:txBody>
          <a:bodyPr/>
          <a:lstStyle/>
          <a:p>
            <a:r>
              <a:rPr lang="de-DE" dirty="0" smtClean="0"/>
              <a:t>Umsetzung von UNBRK und </a:t>
            </a:r>
            <a:r>
              <a:rPr lang="de-DE" dirty="0" err="1" smtClean="0"/>
              <a:t>BGStG</a:t>
            </a:r>
            <a:endParaRPr lang="de-D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adius">
  <a:themeElements>
    <a:clrScheme name="Radius 2">
      <a:dk1>
        <a:srgbClr val="000000"/>
      </a:dk1>
      <a:lt1>
        <a:srgbClr val="FFFFFF"/>
      </a:lt1>
      <a:dk2>
        <a:srgbClr val="FFFFFF"/>
      </a:dk2>
      <a:lt2>
        <a:srgbClr val="817F3F"/>
      </a:lt2>
      <a:accent1>
        <a:srgbClr val="FFCC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8A00"/>
      </a:accent6>
      <a:hlink>
        <a:srgbClr val="996666"/>
      </a:hlink>
      <a:folHlink>
        <a:srgbClr val="C94503"/>
      </a:folHlink>
    </a:clrScheme>
    <a:fontScheme name="Radiu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us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us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us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us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0</TotalTime>
  <Words>633</Words>
  <Application>Microsoft Office PowerPoint</Application>
  <PresentationFormat>Bildschirmpräsentation (4:3)</PresentationFormat>
  <Paragraphs>141</Paragraphs>
  <Slides>16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18" baseType="lpstr">
      <vt:lpstr>Benutzerdefiniertes Design</vt:lpstr>
      <vt:lpstr>Radius</vt:lpstr>
      <vt:lpstr>PowerPoint-Präsentation</vt:lpstr>
      <vt:lpstr>Inhalt </vt:lpstr>
      <vt:lpstr>Behindertenanwalt</vt:lpstr>
      <vt:lpstr>Wieviele Menschen leben mit Behinderungen?</vt:lpstr>
      <vt:lpstr>BGStG und UNBRK als Weg zur Inklusion</vt:lpstr>
      <vt:lpstr>BGStG und UNBRK: ein Paradigmenwechsel</vt:lpstr>
      <vt:lpstr>Wozu hat sich Österreich verpflichtet?  (UNBRK Art. 4 und 5) </vt:lpstr>
      <vt:lpstr>Anforderungen der UN-Konvention -punktuell</vt:lpstr>
      <vt:lpstr>Anforderungen der UN-Konvention -punktuell</vt:lpstr>
      <vt:lpstr>Aktuelle Erfahrungen mit der Umsetzung der UNBRK – punktuell I</vt:lpstr>
      <vt:lpstr>Aktuelle Erfahrungen mit der Umsetzung der UNBRK – punktuell II</vt:lpstr>
      <vt:lpstr>Herausforderungen aus Sicht der BA</vt:lpstr>
      <vt:lpstr>Wird der NAP Behinderung diesen Herausforderungen gerecht?</vt:lpstr>
      <vt:lpstr>Praxis der Rechtsdurchsetzung des BGStG  (2006 bis 30.6.2012) I</vt:lpstr>
      <vt:lpstr>Praxis der Rechtsdurchsetzung 2006-2012 (abgeschlossen bis 30.6.2012) II</vt:lpstr>
      <vt:lpstr>Ergebnisse der Evaluierung des Gleichstellungspaketes im Jahre 2011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Erwin Buchinger</dc:creator>
  <cp:lastModifiedBy>js5</cp:lastModifiedBy>
  <cp:revision>237</cp:revision>
  <dcterms:modified xsi:type="dcterms:W3CDTF">2013-04-22T08:27:01Z</dcterms:modified>
</cp:coreProperties>
</file>